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Inria Sans"/>
      <p:regular r:id="rId29"/>
      <p:bold r:id="rId30"/>
      <p:italic r:id="rId31"/>
      <p:boldItalic r:id="rId32"/>
    </p:embeddedFont>
    <p:embeddedFont>
      <p:font typeface="Didact Gothic"/>
      <p:regular r:id="rId33"/>
    </p:embeddedFont>
    <p:embeddedFont>
      <p:font typeface="Old Standard TT"/>
      <p:regular r:id="rId34"/>
      <p:bold r:id="rId35"/>
      <p:italic r:id="rId36"/>
    </p:embeddedFont>
    <p:embeddedFont>
      <p:font typeface="Montserrat ExtraBold"/>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ria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riaSans-italic.fntdata"/><Relationship Id="rId30" Type="http://schemas.openxmlformats.org/officeDocument/2006/relationships/font" Target="fonts/InriaSans-bold.fntdata"/><Relationship Id="rId11" Type="http://schemas.openxmlformats.org/officeDocument/2006/relationships/slide" Target="slides/slide7.xml"/><Relationship Id="rId33" Type="http://schemas.openxmlformats.org/officeDocument/2006/relationships/font" Target="fonts/DidactGothic-regular.fntdata"/><Relationship Id="rId10" Type="http://schemas.openxmlformats.org/officeDocument/2006/relationships/slide" Target="slides/slide6.xml"/><Relationship Id="rId32" Type="http://schemas.openxmlformats.org/officeDocument/2006/relationships/font" Target="fonts/InriaSans-boldItalic.fntdata"/><Relationship Id="rId13" Type="http://schemas.openxmlformats.org/officeDocument/2006/relationships/slide" Target="slides/slide9.xml"/><Relationship Id="rId35" Type="http://schemas.openxmlformats.org/officeDocument/2006/relationships/font" Target="fonts/OldStandardTT-bold.fntdata"/><Relationship Id="rId12" Type="http://schemas.openxmlformats.org/officeDocument/2006/relationships/slide" Target="slides/slide8.xml"/><Relationship Id="rId34" Type="http://schemas.openxmlformats.org/officeDocument/2006/relationships/font" Target="fonts/OldStandardTT-regular.fntdata"/><Relationship Id="rId15" Type="http://schemas.openxmlformats.org/officeDocument/2006/relationships/slide" Target="slides/slide11.xml"/><Relationship Id="rId37" Type="http://schemas.openxmlformats.org/officeDocument/2006/relationships/font" Target="fonts/MontserratExtraBold-bold.fntdata"/><Relationship Id="rId14" Type="http://schemas.openxmlformats.org/officeDocument/2006/relationships/slide" Target="slides/slide10.xml"/><Relationship Id="rId36" Type="http://schemas.openxmlformats.org/officeDocument/2006/relationships/font" Target="fonts/OldStandardTT-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MontserratExtraBold-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dd3286a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dd3286a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bfcab1046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bfcab1046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fcab1046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bfcab1046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fcab1046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fcab1046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5189d2428_0_19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05189d2428_0_19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bfcab1046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bfcab1046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fcab1046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fcab1046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Intuitively, this condition guarantees that the changes in the state values of all the agents are a result of the values of the initial states and their local interactions. </a:t>
            </a:r>
            <a:endParaRPr/>
          </a:p>
          <a:p>
            <a:pPr indent="0" lvl="0" marL="0" rtl="0" algn="l">
              <a:spcBef>
                <a:spcPts val="0"/>
              </a:spcBef>
              <a:spcAft>
                <a:spcPts val="0"/>
              </a:spcAft>
              <a:buNone/>
            </a:pPr>
            <a:r>
              <a:rPr lang="en"/>
              <a:t>Application to our problem : When they need to carry out the min-consensus with respect to the altitude, the initial altitude speed is zero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fcab1046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bfcab1046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bfcab1046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bfcab1046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bfcab1046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bfcab1046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dd3286a6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dd3286a6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bfcab1046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bfcab1046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bfcab1046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bfcab1046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bfcab1046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bfcab1046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dd3286a66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dd3286a66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dd3286a66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1dd3286a66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Consensus is the notion that all of the nodes (or participants) agree on a state variable’s value. Depending on the common value they reach consensus, some special cases include max-consensus, min-consensus and average consensus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bfcab104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bfcab104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difficult to extend the problem due to the inherent </a:t>
            </a:r>
            <a:r>
              <a:rPr lang="en"/>
              <a:t>nonlinearity</a:t>
            </a:r>
            <a:r>
              <a:rPr lang="en"/>
              <a:t> of the problem and the problem is further </a:t>
            </a:r>
            <a:r>
              <a:rPr lang="en"/>
              <a:t>exacerbated</a:t>
            </a:r>
            <a:r>
              <a:rPr lang="en"/>
              <a:t> by different topologies of the communication graphs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fcab1046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fcab1046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df404932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df404932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practical applications, the failure of communication between two agents in a multi-agent system may happen due to various reasons, such as the existence of obstacle, long distance between the agents making them out of communication region which may later on be re-established. Results presented under jointly connected graphs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3" name="Google Shape;13;p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 name="Google Shape;14;p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5" name="Google Shape;15;p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 name="Google Shape;16;p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7" name="Google Shape;17;p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8" name="Google Shape;18;p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6" name="Google Shape;106;p11"/>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07" name="Google Shape;107;p11"/>
          <p:cNvGrpSpPr/>
          <p:nvPr/>
        </p:nvGrpSpPr>
        <p:grpSpPr>
          <a:xfrm>
            <a:off x="-35700" y="-30000"/>
            <a:ext cx="9215400" cy="5203500"/>
            <a:chOff x="-35700" y="-30000"/>
            <a:chExt cx="9215400" cy="5203500"/>
          </a:xfrm>
        </p:grpSpPr>
        <p:cxnSp>
          <p:nvCxnSpPr>
            <p:cNvPr id="108" name="Google Shape;108;p1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9" name="Google Shape;109;p1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0" name="Google Shape;110;p1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11" name="Google Shape;111;p1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12" name="Google Shape;112;p1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3" name="Google Shape;113;p1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4" name="Google Shape;114;p1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3"/>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1" name="Google Shape;121;p13"/>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4" name="Google Shape;124;p13"/>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13"/>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7" name="Google Shape;127;p13"/>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13"/>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0" name="Google Shape;130;p13"/>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p13"/>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3" name="Google Shape;133;p13"/>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3"/>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6" name="Google Shape;136;p13"/>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7" name="Google Shape;137;p13"/>
          <p:cNvGrpSpPr/>
          <p:nvPr/>
        </p:nvGrpSpPr>
        <p:grpSpPr>
          <a:xfrm>
            <a:off x="-35700" y="-30000"/>
            <a:ext cx="9215400" cy="5203500"/>
            <a:chOff x="-35700" y="-30000"/>
            <a:chExt cx="9215400" cy="5203500"/>
          </a:xfrm>
        </p:grpSpPr>
        <p:cxnSp>
          <p:nvCxnSpPr>
            <p:cNvPr id="138" name="Google Shape;138;p1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39" name="Google Shape;139;p1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40" name="Google Shape;140;p1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41" name="Google Shape;141;p13"/>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14"/>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4" name="Google Shape;144;p14"/>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45" name="Google Shape;145;p14"/>
          <p:cNvGrpSpPr/>
          <p:nvPr/>
        </p:nvGrpSpPr>
        <p:grpSpPr>
          <a:xfrm>
            <a:off x="-35700" y="-30000"/>
            <a:ext cx="9215400" cy="5203500"/>
            <a:chOff x="-35700" y="-30000"/>
            <a:chExt cx="9215400" cy="5203500"/>
          </a:xfrm>
        </p:grpSpPr>
        <p:cxnSp>
          <p:nvCxnSpPr>
            <p:cNvPr id="146" name="Google Shape;146;p1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7" name="Google Shape;147;p1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8" name="Google Shape;148;p1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49" name="Google Shape;149;p1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50" name="Google Shape;150;p1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51" name="Google Shape;151;p1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52" name="Google Shape;152;p1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15"/>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6" name="Google Shape;156;p15"/>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57" name="Google Shape;157;p15"/>
          <p:cNvGrpSpPr/>
          <p:nvPr/>
        </p:nvGrpSpPr>
        <p:grpSpPr>
          <a:xfrm>
            <a:off x="-35700" y="-30000"/>
            <a:ext cx="9215400" cy="5203500"/>
            <a:chOff x="-35700" y="-30000"/>
            <a:chExt cx="9215400" cy="5203500"/>
          </a:xfrm>
        </p:grpSpPr>
        <p:cxnSp>
          <p:nvCxnSpPr>
            <p:cNvPr id="158" name="Google Shape;158;p1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59" name="Google Shape;159;p1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60" name="Google Shape;160;p1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1" name="Google Shape;161;p1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2" name="Google Shape;162;p1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63" name="Google Shape;163;p1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64" name="Google Shape;164;p1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16"/>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6"/>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9" name="Google Shape;169;p16"/>
          <p:cNvGrpSpPr/>
          <p:nvPr/>
        </p:nvGrpSpPr>
        <p:grpSpPr>
          <a:xfrm>
            <a:off x="-35700" y="-30000"/>
            <a:ext cx="9215400" cy="5203500"/>
            <a:chOff x="-35700" y="-30000"/>
            <a:chExt cx="9215400" cy="5203500"/>
          </a:xfrm>
        </p:grpSpPr>
        <p:cxnSp>
          <p:nvCxnSpPr>
            <p:cNvPr id="170" name="Google Shape;170;p1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72" name="Google Shape;172;p1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17"/>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 name="Google Shape;175;p17"/>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6" name="Google Shape;176;p17"/>
          <p:cNvGrpSpPr/>
          <p:nvPr/>
        </p:nvGrpSpPr>
        <p:grpSpPr>
          <a:xfrm>
            <a:off x="-35700" y="-30000"/>
            <a:ext cx="9215400" cy="5203500"/>
            <a:chOff x="-35700" y="-30000"/>
            <a:chExt cx="9215400" cy="5203500"/>
          </a:xfrm>
        </p:grpSpPr>
        <p:cxnSp>
          <p:nvCxnSpPr>
            <p:cNvPr id="177" name="Google Shape;177;p1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8" name="Google Shape;178;p1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9" name="Google Shape;179;p1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80" name="Google Shape;180;p1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81" name="Google Shape;181;p1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82" name="Google Shape;182;p1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83" name="Google Shape;183;p1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185" name="Shape 185"/>
        <p:cNvGrpSpPr/>
        <p:nvPr/>
      </p:nvGrpSpPr>
      <p:grpSpPr>
        <a:xfrm>
          <a:off x="0" y="0"/>
          <a:ext cx="0" cy="0"/>
          <a:chOff x="0" y="0"/>
          <a:chExt cx="0" cy="0"/>
        </a:xfrm>
      </p:grpSpPr>
      <p:grpSp>
        <p:nvGrpSpPr>
          <p:cNvPr id="186" name="Google Shape;186;p18"/>
          <p:cNvGrpSpPr/>
          <p:nvPr/>
        </p:nvGrpSpPr>
        <p:grpSpPr>
          <a:xfrm>
            <a:off x="-35700" y="-30000"/>
            <a:ext cx="9215400" cy="5203500"/>
            <a:chOff x="-35700" y="-30000"/>
            <a:chExt cx="9215400" cy="5203500"/>
          </a:xfrm>
        </p:grpSpPr>
        <p:cxnSp>
          <p:nvCxnSpPr>
            <p:cNvPr id="187" name="Google Shape;187;p18"/>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8"/>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8"/>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90" name="Google Shape;190;p18"/>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18"/>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8"/>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18"/>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18"/>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18"/>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18"/>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19"/>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00" name="Google Shape;200;p19"/>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01" name="Google Shape;201;p19"/>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19"/>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19"/>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4" name="Google Shape;204;p19"/>
          <p:cNvGrpSpPr/>
          <p:nvPr/>
        </p:nvGrpSpPr>
        <p:grpSpPr>
          <a:xfrm>
            <a:off x="-35700" y="-30000"/>
            <a:ext cx="9215400" cy="5203500"/>
            <a:chOff x="-35700" y="-30000"/>
            <a:chExt cx="9215400" cy="5203500"/>
          </a:xfrm>
        </p:grpSpPr>
        <p:cxnSp>
          <p:nvCxnSpPr>
            <p:cNvPr id="205" name="Google Shape;205;p19"/>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1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1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20"/>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0" name="Google Shape;210;p20"/>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1" name="Google Shape;211;p20"/>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2" name="Google Shape;212;p20"/>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3" name="Google Shape;213;p20"/>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4" name="Google Shape;214;p20"/>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5" name="Google Shape;215;p20"/>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6" name="Google Shape;216;p20"/>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7" name="Google Shape;217;p20"/>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8" name="Google Shape;218;p20"/>
          <p:cNvGrpSpPr/>
          <p:nvPr/>
        </p:nvGrpSpPr>
        <p:grpSpPr>
          <a:xfrm>
            <a:off x="-35700" y="-30000"/>
            <a:ext cx="9215400" cy="5203500"/>
            <a:chOff x="-35700" y="-30000"/>
            <a:chExt cx="9215400" cy="5203500"/>
          </a:xfrm>
        </p:grpSpPr>
        <p:cxnSp>
          <p:nvCxnSpPr>
            <p:cNvPr id="219" name="Google Shape;219;p2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0" name="Google Shape;220;p20"/>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1" name="Google Shape;221;p2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2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23" name="Google Shape;223;p20"/>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3"/>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6" name="Google Shape;26;p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 name="Google Shape;27;p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8" name="Google Shape;28;p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9" name="Google Shape;29;p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0" name="Google Shape;30;p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1" name="Google Shape;31;p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21"/>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6" name="Google Shape;226;p21"/>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7" name="Google Shape;227;p21"/>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8" name="Google Shape;228;p21"/>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9" name="Google Shape;229;p21"/>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0" name="Google Shape;230;p21"/>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1" name="Google Shape;231;p21"/>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2" name="Google Shape;232;p21"/>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3" name="Google Shape;233;p21"/>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4" name="Google Shape;234;p21"/>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5" name="Google Shape;235;p21"/>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6" name="Google Shape;236;p21"/>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7" name="Google Shape;237;p21"/>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8" name="Google Shape;238;p21"/>
          <p:cNvGrpSpPr/>
          <p:nvPr/>
        </p:nvGrpSpPr>
        <p:grpSpPr>
          <a:xfrm>
            <a:off x="-35700" y="-30000"/>
            <a:ext cx="9215400" cy="5203500"/>
            <a:chOff x="-35700" y="-30000"/>
            <a:chExt cx="9215400" cy="5203500"/>
          </a:xfrm>
        </p:grpSpPr>
        <p:cxnSp>
          <p:nvCxnSpPr>
            <p:cNvPr id="239" name="Google Shape;239;p21"/>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21"/>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21"/>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21"/>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22"/>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5" name="Google Shape;245;p22"/>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46" name="Google Shape;246;p22"/>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7" name="Google Shape;247;p22"/>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48" name="Google Shape;248;p22"/>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49" name="Google Shape;249;p22"/>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250" name="Google Shape;250;p22"/>
          <p:cNvGrpSpPr/>
          <p:nvPr/>
        </p:nvGrpSpPr>
        <p:grpSpPr>
          <a:xfrm>
            <a:off x="-35700" y="-30000"/>
            <a:ext cx="9215400" cy="5203500"/>
            <a:chOff x="-35700" y="-30000"/>
            <a:chExt cx="9215400" cy="5203500"/>
          </a:xfrm>
        </p:grpSpPr>
        <p:cxnSp>
          <p:nvCxnSpPr>
            <p:cNvPr id="251" name="Google Shape;251;p2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52" name="Google Shape;252;p2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53" name="Google Shape;253;p2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54" name="Google Shape;254;p2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55" name="Google Shape;255;p2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56" name="Google Shape;256;p2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57" name="Google Shape;257;p2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2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 name="Google Shape;261;p23"/>
          <p:cNvGrpSpPr/>
          <p:nvPr/>
        </p:nvGrpSpPr>
        <p:grpSpPr>
          <a:xfrm>
            <a:off x="-35700" y="-30000"/>
            <a:ext cx="9215400" cy="5203500"/>
            <a:chOff x="-35700" y="-30000"/>
            <a:chExt cx="9215400" cy="5203500"/>
          </a:xfrm>
        </p:grpSpPr>
        <p:cxnSp>
          <p:nvCxnSpPr>
            <p:cNvPr id="262" name="Google Shape;262;p23"/>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2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64" name="Google Shape;264;p2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65" name="Google Shape;265;p2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24"/>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 name="Google Shape;268;p24"/>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9" name="Google Shape;269;p24"/>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270" name="Google Shape;270;p24"/>
          <p:cNvGrpSpPr/>
          <p:nvPr/>
        </p:nvGrpSpPr>
        <p:grpSpPr>
          <a:xfrm>
            <a:off x="-35700" y="-30000"/>
            <a:ext cx="9215400" cy="5203500"/>
            <a:chOff x="-35700" y="-30000"/>
            <a:chExt cx="9215400" cy="5203500"/>
          </a:xfrm>
        </p:grpSpPr>
        <p:cxnSp>
          <p:nvCxnSpPr>
            <p:cNvPr id="271" name="Google Shape;271;p2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2" name="Google Shape;272;p2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3" name="Google Shape;273;p2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74" name="Google Shape;274;p2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75" name="Google Shape;275;p2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76" name="Google Shape;276;p2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77" name="Google Shape;277;p2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279" name="Shape 279"/>
        <p:cNvGrpSpPr/>
        <p:nvPr/>
      </p:nvGrpSpPr>
      <p:grpSpPr>
        <a:xfrm>
          <a:off x="0" y="0"/>
          <a:ext cx="0" cy="0"/>
          <a:chOff x="0" y="0"/>
          <a:chExt cx="0" cy="0"/>
        </a:xfrm>
      </p:grpSpPr>
      <p:grpSp>
        <p:nvGrpSpPr>
          <p:cNvPr id="280" name="Google Shape;280;p25"/>
          <p:cNvGrpSpPr/>
          <p:nvPr/>
        </p:nvGrpSpPr>
        <p:grpSpPr>
          <a:xfrm>
            <a:off x="-35700" y="-30000"/>
            <a:ext cx="9215400" cy="5203500"/>
            <a:chOff x="-35700" y="-30000"/>
            <a:chExt cx="9215400" cy="5203500"/>
          </a:xfrm>
        </p:grpSpPr>
        <p:cxnSp>
          <p:nvCxnSpPr>
            <p:cNvPr id="281" name="Google Shape;281;p2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2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84" name="Google Shape;284;p2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285" name="Shape 285"/>
        <p:cNvGrpSpPr/>
        <p:nvPr/>
      </p:nvGrpSpPr>
      <p:grpSpPr>
        <a:xfrm>
          <a:off x="0" y="0"/>
          <a:ext cx="0" cy="0"/>
          <a:chOff x="0" y="0"/>
          <a:chExt cx="0" cy="0"/>
        </a:xfrm>
      </p:grpSpPr>
      <p:grpSp>
        <p:nvGrpSpPr>
          <p:cNvPr id="286" name="Google Shape;286;p26"/>
          <p:cNvGrpSpPr/>
          <p:nvPr/>
        </p:nvGrpSpPr>
        <p:grpSpPr>
          <a:xfrm>
            <a:off x="-35700" y="-30000"/>
            <a:ext cx="9215400" cy="5203500"/>
            <a:chOff x="-35700" y="-30000"/>
            <a:chExt cx="9215400" cy="5203500"/>
          </a:xfrm>
        </p:grpSpPr>
        <p:cxnSp>
          <p:nvCxnSpPr>
            <p:cNvPr id="287" name="Google Shape;287;p26"/>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2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2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90" name="Google Shape;290;p2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5" name="Google Shape;35;p4"/>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6" name="Google Shape;36;p4"/>
          <p:cNvGrpSpPr/>
          <p:nvPr/>
        </p:nvGrpSpPr>
        <p:grpSpPr>
          <a:xfrm>
            <a:off x="-35700" y="-30000"/>
            <a:ext cx="9215400" cy="5203500"/>
            <a:chOff x="-35700" y="-30000"/>
            <a:chExt cx="9215400" cy="5203500"/>
          </a:xfrm>
        </p:grpSpPr>
        <p:cxnSp>
          <p:nvCxnSpPr>
            <p:cNvPr id="37" name="Google Shape;37;p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0" name="Google Shape;40;p4"/>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6" name="Google Shape;46;p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8" name="Google Shape;48;p5"/>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9" name="Google Shape;49;p5"/>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5"/>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5"/>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6"/>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6"/>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6"/>
          <p:cNvGrpSpPr/>
          <p:nvPr/>
        </p:nvGrpSpPr>
        <p:grpSpPr>
          <a:xfrm>
            <a:off x="-35700" y="-30000"/>
            <a:ext cx="9215400" cy="5203500"/>
            <a:chOff x="-35700" y="-30000"/>
            <a:chExt cx="9215400" cy="5203500"/>
          </a:xfrm>
        </p:grpSpPr>
        <p:cxnSp>
          <p:nvCxnSpPr>
            <p:cNvPr id="56" name="Google Shape;56;p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7"/>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2" name="Google Shape;62;p7"/>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7" name="Google Shape;67;p7"/>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8"/>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0" name="Google Shape;70;p8"/>
          <p:cNvGrpSpPr/>
          <p:nvPr/>
        </p:nvGrpSpPr>
        <p:grpSpPr>
          <a:xfrm>
            <a:off x="-35700" y="-30000"/>
            <a:ext cx="9215400" cy="5203500"/>
            <a:chOff x="-35700" y="-30000"/>
            <a:chExt cx="9215400" cy="5203500"/>
          </a:xfrm>
        </p:grpSpPr>
        <p:cxnSp>
          <p:nvCxnSpPr>
            <p:cNvPr id="71" name="Google Shape;71;p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2" name="Google Shape;72;p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3" name="Google Shape;73;p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4" name="Google Shape;74;p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5" name="Google Shape;75;p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6" name="Google Shape;76;p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7" name="Google Shape;77;p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9"/>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2" name="Google Shape;82;p9"/>
          <p:cNvGrpSpPr/>
          <p:nvPr/>
        </p:nvGrpSpPr>
        <p:grpSpPr>
          <a:xfrm>
            <a:off x="-35700" y="-30000"/>
            <a:ext cx="9215400" cy="5203500"/>
            <a:chOff x="-35700" y="-30000"/>
            <a:chExt cx="9215400" cy="5203500"/>
          </a:xfrm>
        </p:grpSpPr>
        <p:cxnSp>
          <p:nvCxnSpPr>
            <p:cNvPr id="83" name="Google Shape;83;p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4" name="Google Shape;84;p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5" name="Google Shape;85;p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6" name="Google Shape;86;p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7" name="Google Shape;87;p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8" name="Google Shape;88;p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9" name="Google Shape;89;p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95" name="Google Shape;95;p10"/>
          <p:cNvGrpSpPr/>
          <p:nvPr/>
        </p:nvGrpSpPr>
        <p:grpSpPr>
          <a:xfrm>
            <a:off x="-35700" y="-30000"/>
            <a:ext cx="9215400" cy="5203500"/>
            <a:chOff x="-35700" y="-30000"/>
            <a:chExt cx="9215400" cy="5203500"/>
          </a:xfrm>
        </p:grpSpPr>
        <p:cxnSp>
          <p:nvCxnSpPr>
            <p:cNvPr id="96" name="Google Shape;96;p1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7" name="Google Shape;97;p1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8" name="Google Shape;98;p1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9" name="Google Shape;99;p1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0" name="Google Shape;100;p1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1" name="Google Shape;101;p1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02" name="Google Shape;102;p1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 Id="rId9"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6.png"/><Relationship Id="rId8" Type="http://schemas.openxmlformats.org/officeDocument/2006/relationships/image" Target="../media/image11.png"/><Relationship Id="rId11" Type="http://schemas.openxmlformats.org/officeDocument/2006/relationships/image" Target="../media/image16.png"/><Relationship Id="rId10" Type="http://schemas.openxmlformats.org/officeDocument/2006/relationships/image" Target="../media/image14.png"/><Relationship Id="rId1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8.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image" Target="../media/image25.png"/><Relationship Id="rId10"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41.png"/><Relationship Id="rId8"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i.org/10.1016/j.automatica.2018.07.009" TargetMode="External"/><Relationship Id="rId4" Type="http://schemas.openxmlformats.org/officeDocument/2006/relationships/hyperlink" Target="https://ti.inf.ethz.ch/ew/courses/CG13/lecture/Chapter%203.pdf" TargetMode="External"/><Relationship Id="rId5" Type="http://schemas.openxmlformats.org/officeDocument/2006/relationships/hyperlink" Target="https://web.stanford.edu/class/ee364b/lectures/subgradients_notes.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27"/>
          <p:cNvSpPr txBox="1"/>
          <p:nvPr>
            <p:ph type="ctrTitle"/>
          </p:nvPr>
        </p:nvSpPr>
        <p:spPr>
          <a:xfrm>
            <a:off x="1484100" y="1558800"/>
            <a:ext cx="6175800" cy="20259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4700"/>
              <a:t>Second Order Min Consensus on Switching Topology</a:t>
            </a:r>
            <a:endParaRPr sz="4700">
              <a:solidFill>
                <a:schemeClr val="dk1"/>
              </a:solidFill>
            </a:endParaRPr>
          </a:p>
        </p:txBody>
      </p:sp>
      <p:sp>
        <p:nvSpPr>
          <p:cNvPr id="296" name="Google Shape;296;p27"/>
          <p:cNvSpPr txBox="1"/>
          <p:nvPr>
            <p:ph idx="1" type="subTitle"/>
          </p:nvPr>
        </p:nvSpPr>
        <p:spPr>
          <a:xfrm>
            <a:off x="0" y="-7950"/>
            <a:ext cx="622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Old Standard TT"/>
                <a:ea typeface="Old Standard TT"/>
                <a:cs typeface="Old Standard TT"/>
                <a:sym typeface="Old Standard TT"/>
              </a:rPr>
              <a:t>20</a:t>
            </a:r>
            <a:endParaRPr sz="1400">
              <a:latin typeface="Old Standard TT"/>
              <a:ea typeface="Old Standard TT"/>
              <a:cs typeface="Old Standard TT"/>
              <a:sym typeface="Old Standard TT"/>
            </a:endParaRPr>
          </a:p>
          <a:p>
            <a:pPr indent="0" lvl="0" marL="0" rtl="0" algn="ctr">
              <a:spcBef>
                <a:spcPts val="0"/>
              </a:spcBef>
              <a:spcAft>
                <a:spcPts val="0"/>
              </a:spcAft>
              <a:buNone/>
            </a:pPr>
            <a:r>
              <a:rPr lang="en" sz="1400">
                <a:latin typeface="Old Standard TT"/>
                <a:ea typeface="Old Standard TT"/>
                <a:cs typeface="Old Standard TT"/>
                <a:sym typeface="Old Standard TT"/>
              </a:rPr>
              <a:t>24</a:t>
            </a:r>
            <a:endParaRPr sz="1400">
              <a:latin typeface="Old Standard TT"/>
              <a:ea typeface="Old Standard TT"/>
              <a:cs typeface="Old Standard TT"/>
              <a:sym typeface="Old Standard TT"/>
            </a:endParaRPr>
          </a:p>
        </p:txBody>
      </p:sp>
      <p:sp>
        <p:nvSpPr>
          <p:cNvPr id="297" name="Google Shape;297;p27"/>
          <p:cNvSpPr txBox="1"/>
          <p:nvPr>
            <p:ph idx="1" type="subTitle"/>
          </p:nvPr>
        </p:nvSpPr>
        <p:spPr>
          <a:xfrm>
            <a:off x="8521600" y="4618675"/>
            <a:ext cx="622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Old Standard TT"/>
                <a:ea typeface="Old Standard TT"/>
                <a:cs typeface="Old Standard TT"/>
                <a:sym typeface="Old Standard TT"/>
              </a:rPr>
              <a:t>20</a:t>
            </a:r>
            <a:endParaRPr sz="1400">
              <a:latin typeface="Old Standard TT"/>
              <a:ea typeface="Old Standard TT"/>
              <a:cs typeface="Old Standard TT"/>
              <a:sym typeface="Old Standard TT"/>
            </a:endParaRPr>
          </a:p>
          <a:p>
            <a:pPr indent="0" lvl="0" marL="0" rtl="0" algn="ctr">
              <a:spcBef>
                <a:spcPts val="0"/>
              </a:spcBef>
              <a:spcAft>
                <a:spcPts val="0"/>
              </a:spcAft>
              <a:buNone/>
            </a:pPr>
            <a:r>
              <a:rPr lang="en" sz="1400">
                <a:latin typeface="Old Standard TT"/>
                <a:ea typeface="Old Standard TT"/>
                <a:cs typeface="Old Standard TT"/>
                <a:sym typeface="Old Standard TT"/>
              </a:rPr>
              <a:t>24</a:t>
            </a:r>
            <a:endParaRPr sz="1400">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36"/>
          <p:cNvSpPr txBox="1"/>
          <p:nvPr/>
        </p:nvSpPr>
        <p:spPr>
          <a:xfrm>
            <a:off x="0" y="-7950"/>
            <a:ext cx="622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
        <p:nvSpPr>
          <p:cNvPr id="385" name="Google Shape;385;p36"/>
          <p:cNvSpPr txBox="1"/>
          <p:nvPr/>
        </p:nvSpPr>
        <p:spPr>
          <a:xfrm>
            <a:off x="8521600" y="4618675"/>
            <a:ext cx="622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
        <p:nvSpPr>
          <p:cNvPr id="386" name="Google Shape;386;p36"/>
          <p:cNvSpPr txBox="1"/>
          <p:nvPr/>
        </p:nvSpPr>
        <p:spPr>
          <a:xfrm>
            <a:off x="864125" y="-101700"/>
            <a:ext cx="6959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dk1"/>
                </a:solidFill>
                <a:latin typeface="Old Standard TT"/>
                <a:ea typeface="Old Standard TT"/>
                <a:cs typeface="Old Standard TT"/>
                <a:sym typeface="Old Standard TT"/>
              </a:rPr>
              <a:t>Notation</a:t>
            </a:r>
            <a:endParaRPr b="1" sz="3500">
              <a:solidFill>
                <a:schemeClr val="dk1"/>
              </a:solidFill>
              <a:latin typeface="Old Standard TT"/>
              <a:ea typeface="Old Standard TT"/>
              <a:cs typeface="Old Standard TT"/>
              <a:sym typeface="Old Standard TT"/>
            </a:endParaRPr>
          </a:p>
        </p:txBody>
      </p:sp>
      <p:sp>
        <p:nvSpPr>
          <p:cNvPr id="387" name="Google Shape;387;p36"/>
          <p:cNvSpPr txBox="1"/>
          <p:nvPr/>
        </p:nvSpPr>
        <p:spPr>
          <a:xfrm>
            <a:off x="689050" y="621600"/>
            <a:ext cx="7715100" cy="4402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                           Undirected graph with vertex set and edge set, the value at each node given by </a:t>
            </a:r>
            <a:r>
              <a:rPr i="1" lang="en">
                <a:solidFill>
                  <a:schemeClr val="dk1"/>
                </a:solidFill>
                <a:latin typeface="Didact Gothic"/>
                <a:ea typeface="Didact Gothic"/>
                <a:cs typeface="Didact Gothic"/>
                <a:sym typeface="Didact Gothic"/>
              </a:rPr>
              <a:t>x</a:t>
            </a:r>
            <a:r>
              <a:rPr baseline="-25000" i="1" lang="en">
                <a:solidFill>
                  <a:schemeClr val="dk1"/>
                </a:solidFill>
                <a:latin typeface="Didact Gothic"/>
                <a:ea typeface="Didact Gothic"/>
                <a:cs typeface="Didact Gothic"/>
                <a:sym typeface="Didact Gothic"/>
              </a:rPr>
              <a:t>i  </a:t>
            </a:r>
            <a:r>
              <a:rPr lang="en">
                <a:solidFill>
                  <a:schemeClr val="dk1"/>
                </a:solidFill>
                <a:latin typeface="Didact Gothic"/>
                <a:ea typeface="Didact Gothic"/>
                <a:cs typeface="Didact Gothic"/>
                <a:sym typeface="Didact Gothic"/>
              </a:rPr>
              <a:t> and the edge between node </a:t>
            </a:r>
            <a:r>
              <a:rPr i="1" lang="en">
                <a:solidFill>
                  <a:schemeClr val="dk1"/>
                </a:solidFill>
                <a:latin typeface="Didact Gothic"/>
                <a:ea typeface="Didact Gothic"/>
                <a:cs typeface="Didact Gothic"/>
                <a:sym typeface="Didact Gothic"/>
              </a:rPr>
              <a:t>i </a:t>
            </a:r>
            <a:r>
              <a:rPr lang="en">
                <a:solidFill>
                  <a:schemeClr val="dk1"/>
                </a:solidFill>
                <a:latin typeface="Didact Gothic"/>
                <a:ea typeface="Didact Gothic"/>
                <a:cs typeface="Didact Gothic"/>
                <a:sym typeface="Didact Gothic"/>
              </a:rPr>
              <a:t> and node </a:t>
            </a:r>
            <a:r>
              <a:rPr i="1" lang="en">
                <a:solidFill>
                  <a:schemeClr val="dk1"/>
                </a:solidFill>
                <a:latin typeface="Didact Gothic"/>
                <a:ea typeface="Didact Gothic"/>
                <a:cs typeface="Didact Gothic"/>
                <a:sym typeface="Didact Gothic"/>
              </a:rPr>
              <a:t>j</a:t>
            </a:r>
            <a:r>
              <a:rPr lang="en">
                <a:solidFill>
                  <a:schemeClr val="dk1"/>
                </a:solidFill>
                <a:latin typeface="Didact Gothic"/>
                <a:ea typeface="Didact Gothic"/>
                <a:cs typeface="Didact Gothic"/>
                <a:sym typeface="Didact Gothic"/>
              </a:rPr>
              <a:t>  denoted by </a:t>
            </a:r>
            <a:r>
              <a:rPr i="1" lang="en">
                <a:solidFill>
                  <a:schemeClr val="dk1"/>
                </a:solidFill>
                <a:latin typeface="Didact Gothic"/>
                <a:ea typeface="Didact Gothic"/>
                <a:cs typeface="Didact Gothic"/>
                <a:sym typeface="Didact Gothic"/>
              </a:rPr>
              <a:t>(i; j)</a:t>
            </a:r>
            <a:endParaRPr i="1">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i="1">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                                 The set of neighbours of node </a:t>
            </a:r>
            <a:r>
              <a:rPr i="1" lang="en">
                <a:solidFill>
                  <a:schemeClr val="dk1"/>
                </a:solidFill>
                <a:latin typeface="Didact Gothic"/>
                <a:ea typeface="Didact Gothic"/>
                <a:cs typeface="Didact Gothic"/>
                <a:sym typeface="Didact Gothic"/>
              </a:rPr>
              <a:t>i</a:t>
            </a:r>
            <a:endParaRPr>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Given                                                                                      where </a:t>
            </a:r>
            <a:r>
              <a:rPr i="1" lang="en">
                <a:solidFill>
                  <a:schemeClr val="dk1"/>
                </a:solidFill>
                <a:latin typeface="Didact Gothic"/>
                <a:ea typeface="Didact Gothic"/>
                <a:cs typeface="Didact Gothic"/>
                <a:sym typeface="Didact Gothic"/>
              </a:rPr>
              <a:t>m</a:t>
            </a:r>
            <a:r>
              <a:rPr lang="en">
                <a:solidFill>
                  <a:schemeClr val="dk1"/>
                </a:solidFill>
                <a:latin typeface="Didact Gothic"/>
                <a:ea typeface="Didact Gothic"/>
                <a:cs typeface="Didact Gothic"/>
                <a:sym typeface="Didact Gothic"/>
              </a:rPr>
              <a:t> is a finite integer, with the same node set is denoted by                            </a:t>
            </a:r>
            <a:r>
              <a:rPr baseline="-25000" i="1" lang="en">
                <a:solidFill>
                  <a:schemeClr val="dk1"/>
                </a:solidFill>
                <a:latin typeface="Didact Gothic"/>
                <a:ea typeface="Didact Gothic"/>
                <a:cs typeface="Didact Gothic"/>
                <a:sym typeface="Didact Gothic"/>
              </a:rPr>
              <a:t> </a:t>
            </a:r>
            <a:r>
              <a:rPr lang="en">
                <a:solidFill>
                  <a:schemeClr val="dk1"/>
                </a:solidFill>
                <a:latin typeface="Didact Gothic"/>
                <a:ea typeface="Didact Gothic"/>
                <a:cs typeface="Didact Gothic"/>
                <a:sym typeface="Didact Gothic"/>
              </a:rPr>
              <a:t>The collection of these graphs is said to be jointly connected if the union graph is connected.</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Gradient of finite pointwise maximum/minimum function</a:t>
            </a:r>
            <a:r>
              <a:rPr baseline="-25000" i="1" lang="en">
                <a:solidFill>
                  <a:schemeClr val="dk1"/>
                </a:solidFill>
                <a:latin typeface="Didact Gothic"/>
                <a:ea typeface="Didact Gothic"/>
                <a:cs typeface="Didact Gothic"/>
                <a:sym typeface="Didact Gothic"/>
              </a:rPr>
              <a:t>     </a:t>
            </a:r>
            <a:endParaRPr baseline="-25000" i="1">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aseline="-25000" i="1">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aseline="-25000" i="1">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aseline="-25000" i="1">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aseline="-25000" i="1">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                                                                         is the set of all active functions</a:t>
            </a:r>
            <a:endParaRPr i="1">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baseline="-25000" i="1">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baseline="-25000" i="1" lang="en">
                <a:solidFill>
                  <a:schemeClr val="dk1"/>
                </a:solidFill>
                <a:latin typeface="Didact Gothic"/>
                <a:ea typeface="Didact Gothic"/>
                <a:cs typeface="Didact Gothic"/>
                <a:sym typeface="Didact Gothic"/>
              </a:rPr>
              <a:t> </a:t>
            </a:r>
            <a:r>
              <a:rPr lang="en">
                <a:solidFill>
                  <a:schemeClr val="dk1"/>
                </a:solidFill>
                <a:latin typeface="Didact Gothic"/>
                <a:ea typeface="Didact Gothic"/>
                <a:cs typeface="Didact Gothic"/>
                <a:sym typeface="Didact Gothic"/>
              </a:rPr>
              <a:t>Convex Hull</a:t>
            </a:r>
            <a:r>
              <a:rPr baseline="-25000" lang="en">
                <a:solidFill>
                  <a:schemeClr val="dk1"/>
                </a:solidFill>
                <a:latin typeface="Didact Gothic"/>
                <a:ea typeface="Didact Gothic"/>
                <a:cs typeface="Didact Gothic"/>
                <a:sym typeface="Didact Gothic"/>
              </a:rPr>
              <a:t>   </a:t>
            </a:r>
            <a:r>
              <a:rPr baseline="-25000" i="1" lang="en">
                <a:solidFill>
                  <a:schemeClr val="dk1"/>
                </a:solidFill>
                <a:latin typeface="Didact Gothic"/>
                <a:ea typeface="Didact Gothic"/>
                <a:cs typeface="Didact Gothic"/>
                <a:sym typeface="Didact Gothic"/>
              </a:rPr>
              <a:t>      </a:t>
            </a:r>
            <a:endParaRPr baseline="-250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rPr lang="en">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				</a:t>
            </a:r>
            <a:endParaRPr b="1" sz="2200">
              <a:solidFill>
                <a:schemeClr val="dk1"/>
              </a:solidFill>
              <a:latin typeface="Old Standard TT"/>
              <a:ea typeface="Old Standard TT"/>
              <a:cs typeface="Old Standard TT"/>
              <a:sym typeface="Old Standard TT"/>
            </a:endParaRPr>
          </a:p>
        </p:txBody>
      </p:sp>
      <p:pic>
        <p:nvPicPr>
          <p:cNvPr id="388" name="Google Shape;388;p36"/>
          <p:cNvPicPr preferRelativeResize="0"/>
          <p:nvPr/>
        </p:nvPicPr>
        <p:blipFill>
          <a:blip r:embed="rId4">
            <a:alphaModFix/>
          </a:blip>
          <a:stretch>
            <a:fillRect/>
          </a:stretch>
        </p:blipFill>
        <p:spPr>
          <a:xfrm>
            <a:off x="1055525" y="696175"/>
            <a:ext cx="1190325" cy="249725"/>
          </a:xfrm>
          <a:prstGeom prst="rect">
            <a:avLst/>
          </a:prstGeom>
          <a:noFill/>
          <a:ln>
            <a:noFill/>
          </a:ln>
        </p:spPr>
      </p:pic>
      <p:pic>
        <p:nvPicPr>
          <p:cNvPr id="389" name="Google Shape;389;p36"/>
          <p:cNvPicPr preferRelativeResize="0"/>
          <p:nvPr/>
        </p:nvPicPr>
        <p:blipFill>
          <a:blip r:embed="rId5">
            <a:alphaModFix/>
          </a:blip>
          <a:stretch>
            <a:fillRect/>
          </a:stretch>
        </p:blipFill>
        <p:spPr>
          <a:xfrm>
            <a:off x="1055525" y="1377794"/>
            <a:ext cx="1190325" cy="208829"/>
          </a:xfrm>
          <a:prstGeom prst="rect">
            <a:avLst/>
          </a:prstGeom>
          <a:noFill/>
          <a:ln>
            <a:noFill/>
          </a:ln>
        </p:spPr>
      </p:pic>
      <p:pic>
        <p:nvPicPr>
          <p:cNvPr id="390" name="Google Shape;390;p36"/>
          <p:cNvPicPr preferRelativeResize="0"/>
          <p:nvPr/>
        </p:nvPicPr>
        <p:blipFill rotWithShape="1">
          <a:blip r:embed="rId6">
            <a:alphaModFix/>
          </a:blip>
          <a:srcRect b="11484" l="0" r="0" t="13648"/>
          <a:stretch/>
        </p:blipFill>
        <p:spPr>
          <a:xfrm>
            <a:off x="2245850" y="1377800"/>
            <a:ext cx="262588" cy="208825"/>
          </a:xfrm>
          <a:prstGeom prst="rect">
            <a:avLst/>
          </a:prstGeom>
          <a:noFill/>
          <a:ln>
            <a:noFill/>
          </a:ln>
        </p:spPr>
      </p:pic>
      <p:pic>
        <p:nvPicPr>
          <p:cNvPr id="391" name="Google Shape;391;p36"/>
          <p:cNvPicPr preferRelativeResize="0"/>
          <p:nvPr/>
        </p:nvPicPr>
        <p:blipFill rotWithShape="1">
          <a:blip r:embed="rId7">
            <a:alphaModFix/>
          </a:blip>
          <a:srcRect b="0" l="0" r="0" t="16380"/>
          <a:stretch/>
        </p:blipFill>
        <p:spPr>
          <a:xfrm>
            <a:off x="1723625" y="1810450"/>
            <a:ext cx="2050775" cy="208825"/>
          </a:xfrm>
          <a:prstGeom prst="rect">
            <a:avLst/>
          </a:prstGeom>
          <a:noFill/>
          <a:ln>
            <a:noFill/>
          </a:ln>
        </p:spPr>
      </p:pic>
      <p:pic>
        <p:nvPicPr>
          <p:cNvPr id="392" name="Google Shape;392;p36"/>
          <p:cNvPicPr preferRelativeResize="0"/>
          <p:nvPr/>
        </p:nvPicPr>
        <p:blipFill>
          <a:blip r:embed="rId8">
            <a:alphaModFix/>
          </a:blip>
          <a:stretch>
            <a:fillRect/>
          </a:stretch>
        </p:blipFill>
        <p:spPr>
          <a:xfrm>
            <a:off x="3774412" y="1810450"/>
            <a:ext cx="1245989" cy="208825"/>
          </a:xfrm>
          <a:prstGeom prst="rect">
            <a:avLst/>
          </a:prstGeom>
          <a:noFill/>
          <a:ln>
            <a:noFill/>
          </a:ln>
        </p:spPr>
      </p:pic>
      <p:pic>
        <p:nvPicPr>
          <p:cNvPr id="393" name="Google Shape;393;p36"/>
          <p:cNvPicPr preferRelativeResize="0"/>
          <p:nvPr/>
        </p:nvPicPr>
        <p:blipFill rotWithShape="1">
          <a:blip r:embed="rId9">
            <a:alphaModFix/>
          </a:blip>
          <a:srcRect b="0" l="0" r="2780" t="0"/>
          <a:stretch/>
        </p:blipFill>
        <p:spPr>
          <a:xfrm>
            <a:off x="2973325" y="2019275"/>
            <a:ext cx="1045860" cy="208825"/>
          </a:xfrm>
          <a:prstGeom prst="rect">
            <a:avLst/>
          </a:prstGeom>
          <a:noFill/>
          <a:ln>
            <a:noFill/>
          </a:ln>
        </p:spPr>
      </p:pic>
      <p:pic>
        <p:nvPicPr>
          <p:cNvPr id="394" name="Google Shape;394;p36"/>
          <p:cNvPicPr preferRelativeResize="0"/>
          <p:nvPr/>
        </p:nvPicPr>
        <p:blipFill>
          <a:blip r:embed="rId10">
            <a:alphaModFix/>
          </a:blip>
          <a:stretch>
            <a:fillRect/>
          </a:stretch>
        </p:blipFill>
        <p:spPr>
          <a:xfrm>
            <a:off x="1271500" y="2730250"/>
            <a:ext cx="7029450" cy="723300"/>
          </a:xfrm>
          <a:prstGeom prst="rect">
            <a:avLst/>
          </a:prstGeom>
          <a:noFill/>
          <a:ln>
            <a:noFill/>
          </a:ln>
        </p:spPr>
      </p:pic>
      <p:pic>
        <p:nvPicPr>
          <p:cNvPr id="395" name="Google Shape;395;p36"/>
          <p:cNvPicPr preferRelativeResize="0"/>
          <p:nvPr/>
        </p:nvPicPr>
        <p:blipFill>
          <a:blip r:embed="rId11">
            <a:alphaModFix/>
          </a:blip>
          <a:stretch>
            <a:fillRect/>
          </a:stretch>
        </p:blipFill>
        <p:spPr>
          <a:xfrm>
            <a:off x="1271500" y="3446628"/>
            <a:ext cx="2333625" cy="249725"/>
          </a:xfrm>
          <a:prstGeom prst="rect">
            <a:avLst/>
          </a:prstGeom>
          <a:noFill/>
          <a:ln>
            <a:noFill/>
          </a:ln>
        </p:spPr>
      </p:pic>
      <p:pic>
        <p:nvPicPr>
          <p:cNvPr id="396" name="Google Shape;396;p36"/>
          <p:cNvPicPr preferRelativeResize="0"/>
          <p:nvPr/>
        </p:nvPicPr>
        <p:blipFill>
          <a:blip r:embed="rId12">
            <a:alphaModFix/>
          </a:blip>
          <a:stretch>
            <a:fillRect/>
          </a:stretch>
        </p:blipFill>
        <p:spPr>
          <a:xfrm>
            <a:off x="2194250" y="3748025"/>
            <a:ext cx="5916701" cy="63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37"/>
          <p:cNvSpPr txBox="1"/>
          <p:nvPr>
            <p:ph idx="2" type="title"/>
          </p:nvPr>
        </p:nvSpPr>
        <p:spPr>
          <a:xfrm>
            <a:off x="2807350" y="10659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04</a:t>
            </a:r>
            <a:endParaRPr/>
          </a:p>
        </p:txBody>
      </p:sp>
      <p:sp>
        <p:nvSpPr>
          <p:cNvPr id="402" name="Google Shape;402;p37"/>
          <p:cNvSpPr txBox="1"/>
          <p:nvPr>
            <p:ph type="title"/>
          </p:nvPr>
        </p:nvSpPr>
        <p:spPr>
          <a:xfrm>
            <a:off x="1751250" y="2576650"/>
            <a:ext cx="5641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Protocol</a:t>
            </a:r>
            <a:endParaRPr/>
          </a:p>
        </p:txBody>
      </p:sp>
      <p:sp>
        <p:nvSpPr>
          <p:cNvPr id="403" name="Google Shape;403;p37"/>
          <p:cNvSpPr txBox="1"/>
          <p:nvPr/>
        </p:nvSpPr>
        <p:spPr>
          <a:xfrm>
            <a:off x="0" y="-7950"/>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
        <p:nvSpPr>
          <p:cNvPr id="404" name="Google Shape;404;p37"/>
          <p:cNvSpPr txBox="1"/>
          <p:nvPr/>
        </p:nvSpPr>
        <p:spPr>
          <a:xfrm>
            <a:off x="8431200" y="4618675"/>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8"/>
          <p:cNvSpPr txBox="1"/>
          <p:nvPr>
            <p:ph idx="1" type="body"/>
          </p:nvPr>
        </p:nvSpPr>
        <p:spPr>
          <a:xfrm>
            <a:off x="241800" y="148123"/>
            <a:ext cx="7947300" cy="4360800"/>
          </a:xfrm>
          <a:prstGeom prst="rect">
            <a:avLst/>
          </a:prstGeom>
        </p:spPr>
        <p:txBody>
          <a:bodyPr anchorCtr="0" anchor="t" bIns="91425" lIns="0" spcFirstLastPara="1" rIns="91425" wrap="square" tIns="91425">
            <a:noAutofit/>
          </a:bodyPr>
          <a:lstStyle/>
          <a:p>
            <a:pPr indent="-317500" lvl="0" marL="457200" rtl="0" algn="l">
              <a:spcBef>
                <a:spcPts val="0"/>
              </a:spcBef>
              <a:spcAft>
                <a:spcPts val="0"/>
              </a:spcAft>
              <a:buSzPts val="1400"/>
              <a:buChar char="-"/>
            </a:pPr>
            <a:r>
              <a:rPr lang="en"/>
              <a:t>The communication graph is denoted by                                                                                              where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set of neighbours of node </a:t>
            </a:r>
            <a:r>
              <a:rPr i="1" lang="en"/>
              <a:t>i</a:t>
            </a:r>
            <a:r>
              <a:rPr lang="en"/>
              <a:t>  in this arrangement is given by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control protocol for the jointly connected graph is described as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i="1" lang="en"/>
              <a:t>Remark</a:t>
            </a:r>
            <a:r>
              <a:rPr lang="en"/>
              <a:t> : The protocol is fully distributed since it depends only on the neighbour set of each node at any point of time. In other words, the control action of any agent depends on its own state and the states of its neighbour agents.</a:t>
            </a:r>
            <a:endParaRPr/>
          </a:p>
          <a:p>
            <a:pPr indent="0" lvl="0" marL="457200" rtl="0" algn="l">
              <a:spcBef>
                <a:spcPts val="0"/>
              </a:spcBef>
              <a:spcAft>
                <a:spcPts val="0"/>
              </a:spcAft>
              <a:buNone/>
            </a:pPr>
            <a:r>
              <a:t/>
            </a:r>
            <a:endParaRPr/>
          </a:p>
        </p:txBody>
      </p:sp>
      <p:pic>
        <p:nvPicPr>
          <p:cNvPr id="410" name="Google Shape;410;p38"/>
          <p:cNvPicPr preferRelativeResize="0"/>
          <p:nvPr/>
        </p:nvPicPr>
        <p:blipFill>
          <a:blip r:embed="rId3">
            <a:alphaModFix/>
          </a:blip>
          <a:stretch>
            <a:fillRect/>
          </a:stretch>
        </p:blipFill>
        <p:spPr>
          <a:xfrm>
            <a:off x="3768250" y="272825"/>
            <a:ext cx="3639400" cy="208400"/>
          </a:xfrm>
          <a:prstGeom prst="rect">
            <a:avLst/>
          </a:prstGeom>
          <a:noFill/>
          <a:ln>
            <a:noFill/>
          </a:ln>
        </p:spPr>
      </p:pic>
      <p:pic>
        <p:nvPicPr>
          <p:cNvPr id="411" name="Google Shape;411;p38"/>
          <p:cNvPicPr preferRelativeResize="0"/>
          <p:nvPr/>
        </p:nvPicPr>
        <p:blipFill>
          <a:blip r:embed="rId4">
            <a:alphaModFix/>
          </a:blip>
          <a:stretch>
            <a:fillRect/>
          </a:stretch>
        </p:blipFill>
        <p:spPr>
          <a:xfrm>
            <a:off x="741922" y="481225"/>
            <a:ext cx="1652828" cy="208400"/>
          </a:xfrm>
          <a:prstGeom prst="rect">
            <a:avLst/>
          </a:prstGeom>
          <a:noFill/>
          <a:ln>
            <a:noFill/>
          </a:ln>
        </p:spPr>
      </p:pic>
      <p:pic>
        <p:nvPicPr>
          <p:cNvPr id="412" name="Google Shape;412;p38"/>
          <p:cNvPicPr preferRelativeResize="0"/>
          <p:nvPr/>
        </p:nvPicPr>
        <p:blipFill>
          <a:blip r:embed="rId5">
            <a:alphaModFix/>
          </a:blip>
          <a:stretch>
            <a:fillRect/>
          </a:stretch>
        </p:blipFill>
        <p:spPr>
          <a:xfrm>
            <a:off x="5469400" y="1068750"/>
            <a:ext cx="1331750" cy="266350"/>
          </a:xfrm>
          <a:prstGeom prst="rect">
            <a:avLst/>
          </a:prstGeom>
          <a:noFill/>
          <a:ln>
            <a:noFill/>
          </a:ln>
        </p:spPr>
      </p:pic>
      <p:pic>
        <p:nvPicPr>
          <p:cNvPr id="413" name="Google Shape;413;p38"/>
          <p:cNvPicPr preferRelativeResize="0"/>
          <p:nvPr/>
        </p:nvPicPr>
        <p:blipFill>
          <a:blip r:embed="rId6">
            <a:alphaModFix/>
          </a:blip>
          <a:stretch>
            <a:fillRect/>
          </a:stretch>
        </p:blipFill>
        <p:spPr>
          <a:xfrm>
            <a:off x="2145025" y="2225062"/>
            <a:ext cx="4228725" cy="568175"/>
          </a:xfrm>
          <a:prstGeom prst="rect">
            <a:avLst/>
          </a:prstGeom>
          <a:noFill/>
          <a:ln cap="flat" cmpd="sng" w="9525">
            <a:solidFill>
              <a:schemeClr val="dk1"/>
            </a:solidFill>
            <a:prstDash val="dashDot"/>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9"/>
          <p:cNvSpPr txBox="1"/>
          <p:nvPr>
            <p:ph type="title"/>
          </p:nvPr>
        </p:nvSpPr>
        <p:spPr>
          <a:xfrm>
            <a:off x="1751250" y="2576650"/>
            <a:ext cx="5641500" cy="5358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Analysis</a:t>
            </a:r>
            <a:endParaRPr/>
          </a:p>
        </p:txBody>
      </p:sp>
      <p:sp>
        <p:nvSpPr>
          <p:cNvPr id="419" name="Google Shape;419;p39"/>
          <p:cNvSpPr txBox="1"/>
          <p:nvPr>
            <p:ph idx="2" type="title"/>
          </p:nvPr>
        </p:nvSpPr>
        <p:spPr>
          <a:xfrm>
            <a:off x="2996575" y="10573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40"/>
          <p:cNvPicPr preferRelativeResize="0"/>
          <p:nvPr/>
        </p:nvPicPr>
        <p:blipFill>
          <a:blip r:embed="rId3">
            <a:alphaModFix/>
          </a:blip>
          <a:stretch>
            <a:fillRect/>
          </a:stretch>
        </p:blipFill>
        <p:spPr>
          <a:xfrm>
            <a:off x="1924200" y="625475"/>
            <a:ext cx="4166349" cy="859625"/>
          </a:xfrm>
          <a:prstGeom prst="rect">
            <a:avLst/>
          </a:prstGeom>
          <a:noFill/>
          <a:ln>
            <a:noFill/>
          </a:ln>
        </p:spPr>
      </p:pic>
      <p:sp>
        <p:nvSpPr>
          <p:cNvPr id="425" name="Google Shape;425;p40"/>
          <p:cNvSpPr txBox="1"/>
          <p:nvPr/>
        </p:nvSpPr>
        <p:spPr>
          <a:xfrm>
            <a:off x="679500" y="584875"/>
            <a:ext cx="83784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Key Theorem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1 : 								     Substituting the control law</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2:</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3: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4:			      Checking how the minimum function varies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5:</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6:   </a:t>
            </a:r>
            <a:endParaRPr>
              <a:solidFill>
                <a:schemeClr val="dk1"/>
              </a:solidFill>
              <a:latin typeface="Didact Gothic"/>
              <a:ea typeface="Didact Gothic"/>
              <a:cs typeface="Didact Gothic"/>
              <a:sym typeface="Didact Gothic"/>
            </a:endParaRPr>
          </a:p>
        </p:txBody>
      </p:sp>
      <p:pic>
        <p:nvPicPr>
          <p:cNvPr id="426" name="Google Shape;426;p40"/>
          <p:cNvPicPr preferRelativeResize="0"/>
          <p:nvPr/>
        </p:nvPicPr>
        <p:blipFill>
          <a:blip r:embed="rId4">
            <a:alphaModFix/>
          </a:blip>
          <a:stretch>
            <a:fillRect/>
          </a:stretch>
        </p:blipFill>
        <p:spPr>
          <a:xfrm>
            <a:off x="1523350" y="1689575"/>
            <a:ext cx="3513000" cy="454100"/>
          </a:xfrm>
          <a:prstGeom prst="rect">
            <a:avLst/>
          </a:prstGeom>
          <a:noFill/>
          <a:ln>
            <a:noFill/>
          </a:ln>
        </p:spPr>
      </p:pic>
      <p:pic>
        <p:nvPicPr>
          <p:cNvPr id="427" name="Google Shape;427;p40"/>
          <p:cNvPicPr preferRelativeResize="0"/>
          <p:nvPr/>
        </p:nvPicPr>
        <p:blipFill>
          <a:blip r:embed="rId5">
            <a:alphaModFix/>
          </a:blip>
          <a:stretch>
            <a:fillRect/>
          </a:stretch>
        </p:blipFill>
        <p:spPr>
          <a:xfrm>
            <a:off x="1523350" y="2348150"/>
            <a:ext cx="971950" cy="238025"/>
          </a:xfrm>
          <a:prstGeom prst="rect">
            <a:avLst/>
          </a:prstGeom>
          <a:noFill/>
          <a:ln>
            <a:noFill/>
          </a:ln>
        </p:spPr>
      </p:pic>
      <p:pic>
        <p:nvPicPr>
          <p:cNvPr id="428" name="Google Shape;428;p40"/>
          <p:cNvPicPr preferRelativeResize="0"/>
          <p:nvPr/>
        </p:nvPicPr>
        <p:blipFill>
          <a:blip r:embed="rId6">
            <a:alphaModFix/>
          </a:blip>
          <a:stretch>
            <a:fillRect/>
          </a:stretch>
        </p:blipFill>
        <p:spPr>
          <a:xfrm>
            <a:off x="1523350" y="2790650"/>
            <a:ext cx="1550375" cy="331425"/>
          </a:xfrm>
          <a:prstGeom prst="rect">
            <a:avLst/>
          </a:prstGeom>
          <a:noFill/>
          <a:ln>
            <a:noFill/>
          </a:ln>
        </p:spPr>
      </p:pic>
      <p:pic>
        <p:nvPicPr>
          <p:cNvPr id="429" name="Google Shape;429;p40"/>
          <p:cNvPicPr preferRelativeResize="0"/>
          <p:nvPr/>
        </p:nvPicPr>
        <p:blipFill>
          <a:blip r:embed="rId7">
            <a:alphaModFix/>
          </a:blip>
          <a:stretch>
            <a:fillRect/>
          </a:stretch>
        </p:blipFill>
        <p:spPr>
          <a:xfrm>
            <a:off x="1523350" y="3192500"/>
            <a:ext cx="1215225" cy="331425"/>
          </a:xfrm>
          <a:prstGeom prst="rect">
            <a:avLst/>
          </a:prstGeom>
          <a:noFill/>
          <a:ln>
            <a:noFill/>
          </a:ln>
        </p:spPr>
      </p:pic>
      <p:pic>
        <p:nvPicPr>
          <p:cNvPr id="430" name="Google Shape;430;p40"/>
          <p:cNvPicPr preferRelativeResize="0"/>
          <p:nvPr/>
        </p:nvPicPr>
        <p:blipFill>
          <a:blip r:embed="rId8">
            <a:alphaModFix/>
          </a:blip>
          <a:stretch>
            <a:fillRect/>
          </a:stretch>
        </p:blipFill>
        <p:spPr>
          <a:xfrm>
            <a:off x="1523352" y="3644900"/>
            <a:ext cx="3411400" cy="649000"/>
          </a:xfrm>
          <a:prstGeom prst="rect">
            <a:avLst/>
          </a:prstGeom>
          <a:noFill/>
          <a:ln>
            <a:noFill/>
          </a:ln>
        </p:spPr>
      </p:pic>
      <p:pic>
        <p:nvPicPr>
          <p:cNvPr id="431" name="Google Shape;431;p40"/>
          <p:cNvPicPr preferRelativeResize="0"/>
          <p:nvPr/>
        </p:nvPicPr>
        <p:blipFill rotWithShape="1">
          <a:blip r:embed="rId9">
            <a:alphaModFix/>
          </a:blip>
          <a:srcRect b="0" l="0" r="-3295" t="10849"/>
          <a:stretch/>
        </p:blipFill>
        <p:spPr>
          <a:xfrm>
            <a:off x="1523350" y="4572750"/>
            <a:ext cx="1945748" cy="169225"/>
          </a:xfrm>
          <a:prstGeom prst="rect">
            <a:avLst/>
          </a:prstGeom>
          <a:noFill/>
          <a:ln>
            <a:noFill/>
          </a:ln>
        </p:spPr>
      </p:pic>
      <p:pic>
        <p:nvPicPr>
          <p:cNvPr id="432" name="Google Shape;432;p40"/>
          <p:cNvPicPr preferRelativeResize="0"/>
          <p:nvPr/>
        </p:nvPicPr>
        <p:blipFill rotWithShape="1">
          <a:blip r:embed="rId10">
            <a:alphaModFix/>
          </a:blip>
          <a:srcRect b="0" l="0" r="0" t="0"/>
          <a:stretch/>
        </p:blipFill>
        <p:spPr>
          <a:xfrm>
            <a:off x="3408875" y="4572750"/>
            <a:ext cx="2070525" cy="169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1"/>
          <p:cNvSpPr txBox="1"/>
          <p:nvPr/>
        </p:nvSpPr>
        <p:spPr>
          <a:xfrm>
            <a:off x="688075" y="559075"/>
            <a:ext cx="83784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7 : It follows that </a:t>
            </a:r>
            <a:r>
              <a:rPr i="1" lang="en">
                <a:solidFill>
                  <a:schemeClr val="dk1"/>
                </a:solidFill>
                <a:latin typeface="Didact Gothic"/>
                <a:ea typeface="Didact Gothic"/>
                <a:cs typeface="Didact Gothic"/>
                <a:sym typeface="Didact Gothic"/>
              </a:rPr>
              <a:t>e(t)</a:t>
            </a:r>
            <a:r>
              <a:rPr lang="en">
                <a:solidFill>
                  <a:schemeClr val="dk1"/>
                </a:solidFill>
                <a:latin typeface="Didact Gothic"/>
                <a:ea typeface="Didact Gothic"/>
                <a:cs typeface="Didact Gothic"/>
                <a:sym typeface="Didact Gothic"/>
              </a:rPr>
              <a:t> is a constant function implying that starting from an initial value, the minimum over all agents remains invariant with time.</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8 :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9 : Thus, </a:t>
            </a:r>
            <a:r>
              <a:rPr i="1" lang="en">
                <a:solidFill>
                  <a:schemeClr val="dk1"/>
                </a:solidFill>
                <a:latin typeface="Didact Gothic"/>
                <a:ea typeface="Didact Gothic"/>
                <a:cs typeface="Didact Gothic"/>
                <a:sym typeface="Didact Gothic"/>
              </a:rPr>
              <a:t>z</a:t>
            </a:r>
            <a:r>
              <a:rPr baseline="-25000" i="1" lang="en">
                <a:solidFill>
                  <a:schemeClr val="dk1"/>
                </a:solidFill>
                <a:latin typeface="Didact Gothic"/>
                <a:ea typeface="Didact Gothic"/>
                <a:cs typeface="Didact Gothic"/>
                <a:sym typeface="Didact Gothic"/>
              </a:rPr>
              <a:t>i</a:t>
            </a:r>
            <a:r>
              <a:rPr lang="en">
                <a:solidFill>
                  <a:schemeClr val="dk1"/>
                </a:solidFill>
                <a:latin typeface="Didact Gothic"/>
                <a:ea typeface="Didact Gothic"/>
                <a:cs typeface="Didact Gothic"/>
                <a:sym typeface="Didact Gothic"/>
              </a:rPr>
              <a:t> is lower bounded and monotonically non-increasing, implying the limit exists.</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10 :   				for all nodes proving the existence of a steady state value or an equilibrium </a:t>
            </a:r>
            <a:r>
              <a:rPr lang="en">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11 : We’ll prove consensus via contradiction. Suppose there are two neighbour nodes given by </a:t>
            </a:r>
            <a:r>
              <a:rPr i="1" lang="en">
                <a:solidFill>
                  <a:schemeClr val="dk1"/>
                </a:solidFill>
                <a:latin typeface="Didact Gothic"/>
                <a:ea typeface="Didact Gothic"/>
                <a:cs typeface="Didact Gothic"/>
                <a:sym typeface="Didact Gothic"/>
              </a:rPr>
              <a:t>s</a:t>
            </a:r>
            <a:r>
              <a:rPr baseline="-25000" i="1" lang="en">
                <a:solidFill>
                  <a:schemeClr val="dk1"/>
                </a:solidFill>
                <a:latin typeface="Didact Gothic"/>
                <a:ea typeface="Didact Gothic"/>
                <a:cs typeface="Didact Gothic"/>
                <a:sym typeface="Didact Gothic"/>
              </a:rPr>
              <a:t>1</a:t>
            </a:r>
            <a:r>
              <a:rPr lang="en">
                <a:solidFill>
                  <a:schemeClr val="dk1"/>
                </a:solidFill>
                <a:latin typeface="Didact Gothic"/>
                <a:ea typeface="Didact Gothic"/>
                <a:cs typeface="Didact Gothic"/>
                <a:sym typeface="Didact Gothic"/>
              </a:rPr>
              <a:t> and </a:t>
            </a:r>
            <a:r>
              <a:rPr i="1" lang="en">
                <a:solidFill>
                  <a:schemeClr val="dk1"/>
                </a:solidFill>
                <a:latin typeface="Didact Gothic"/>
                <a:ea typeface="Didact Gothic"/>
                <a:cs typeface="Didact Gothic"/>
                <a:sym typeface="Didact Gothic"/>
              </a:rPr>
              <a:t>s</a:t>
            </a:r>
            <a:r>
              <a:rPr baseline="-25000" i="1" lang="en">
                <a:solidFill>
                  <a:schemeClr val="dk1"/>
                </a:solidFill>
                <a:latin typeface="Didact Gothic"/>
                <a:ea typeface="Didact Gothic"/>
                <a:cs typeface="Didact Gothic"/>
                <a:sym typeface="Didact Gothic"/>
              </a:rPr>
              <a:t>2</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						    , then at steady state,						     which means 	     that the value of </a:t>
            </a:r>
            <a:r>
              <a:rPr i="1" lang="en">
                <a:solidFill>
                  <a:schemeClr val="dk1"/>
                </a:solidFill>
                <a:latin typeface="Didact Gothic"/>
                <a:ea typeface="Didact Gothic"/>
                <a:cs typeface="Didact Gothic"/>
                <a:sym typeface="Didact Gothic"/>
              </a:rPr>
              <a:t>s</a:t>
            </a:r>
            <a:r>
              <a:rPr baseline="-25000" i="1" lang="en">
                <a:solidFill>
                  <a:schemeClr val="dk1"/>
                </a:solidFill>
                <a:latin typeface="Didact Gothic"/>
                <a:ea typeface="Didact Gothic"/>
                <a:cs typeface="Didact Gothic"/>
                <a:sym typeface="Didact Gothic"/>
              </a:rPr>
              <a:t>i</a:t>
            </a:r>
            <a:r>
              <a:rPr lang="en">
                <a:solidFill>
                  <a:schemeClr val="dk1"/>
                </a:solidFill>
                <a:latin typeface="Didact Gothic"/>
                <a:ea typeface="Didact Gothic"/>
                <a:cs typeface="Didact Gothic"/>
                <a:sym typeface="Didact Gothic"/>
              </a:rPr>
              <a:t> will still decrease which is a contradiction to the equilibrium state. Similarly for the 	     other case.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12 : The above step guarantees that </a:t>
            </a:r>
            <a:r>
              <a:rPr i="1" lang="en">
                <a:solidFill>
                  <a:schemeClr val="dk1"/>
                </a:solidFill>
                <a:latin typeface="Didact Gothic"/>
                <a:ea typeface="Didact Gothic"/>
                <a:cs typeface="Didact Gothic"/>
                <a:sym typeface="Didact Gothic"/>
              </a:rPr>
              <a:t>z</a:t>
            </a:r>
            <a:r>
              <a:rPr baseline="-25000" i="1" lang="en">
                <a:solidFill>
                  <a:schemeClr val="dk1"/>
                </a:solidFill>
                <a:latin typeface="Didact Gothic"/>
                <a:ea typeface="Didact Gothic"/>
                <a:cs typeface="Didact Gothic"/>
                <a:sym typeface="Didact Gothic"/>
              </a:rPr>
              <a:t>i</a:t>
            </a:r>
            <a:r>
              <a:rPr i="1" lang="en">
                <a:solidFill>
                  <a:schemeClr val="dk1"/>
                </a:solidFill>
                <a:latin typeface="Didact Gothic"/>
                <a:ea typeface="Didact Gothic"/>
                <a:cs typeface="Didact Gothic"/>
                <a:sym typeface="Didact Gothic"/>
              </a:rPr>
              <a:t>*</a:t>
            </a:r>
            <a:r>
              <a:rPr lang="en">
                <a:solidFill>
                  <a:schemeClr val="dk1"/>
                </a:solidFill>
                <a:latin typeface="Didact Gothic"/>
                <a:ea typeface="Didact Gothic"/>
                <a:cs typeface="Didact Gothic"/>
                <a:sym typeface="Didact Gothic"/>
              </a:rPr>
              <a:t> for all nodes takes the minimum value. With zero velocity, this       implies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pic>
        <p:nvPicPr>
          <p:cNvPr id="438" name="Google Shape;438;p41"/>
          <p:cNvPicPr preferRelativeResize="0"/>
          <p:nvPr/>
        </p:nvPicPr>
        <p:blipFill>
          <a:blip r:embed="rId3">
            <a:alphaModFix/>
          </a:blip>
          <a:stretch>
            <a:fillRect/>
          </a:stretch>
        </p:blipFill>
        <p:spPr>
          <a:xfrm>
            <a:off x="1398125" y="1292100"/>
            <a:ext cx="2706675" cy="270675"/>
          </a:xfrm>
          <a:prstGeom prst="rect">
            <a:avLst/>
          </a:prstGeom>
          <a:noFill/>
          <a:ln>
            <a:noFill/>
          </a:ln>
        </p:spPr>
      </p:pic>
      <p:pic>
        <p:nvPicPr>
          <p:cNvPr id="439" name="Google Shape;439;p41"/>
          <p:cNvPicPr preferRelativeResize="0"/>
          <p:nvPr/>
        </p:nvPicPr>
        <p:blipFill>
          <a:blip r:embed="rId4">
            <a:alphaModFix/>
          </a:blip>
          <a:stretch>
            <a:fillRect/>
          </a:stretch>
        </p:blipFill>
        <p:spPr>
          <a:xfrm>
            <a:off x="4104800" y="1289325"/>
            <a:ext cx="1962150" cy="276225"/>
          </a:xfrm>
          <a:prstGeom prst="rect">
            <a:avLst/>
          </a:prstGeom>
          <a:noFill/>
          <a:ln>
            <a:noFill/>
          </a:ln>
        </p:spPr>
      </p:pic>
      <p:pic>
        <p:nvPicPr>
          <p:cNvPr id="440" name="Google Shape;440;p41"/>
          <p:cNvPicPr preferRelativeResize="0"/>
          <p:nvPr/>
        </p:nvPicPr>
        <p:blipFill>
          <a:blip r:embed="rId5">
            <a:alphaModFix/>
          </a:blip>
          <a:stretch>
            <a:fillRect/>
          </a:stretch>
        </p:blipFill>
        <p:spPr>
          <a:xfrm>
            <a:off x="1466925" y="2147000"/>
            <a:ext cx="1459189" cy="276225"/>
          </a:xfrm>
          <a:prstGeom prst="rect">
            <a:avLst/>
          </a:prstGeom>
          <a:noFill/>
          <a:ln>
            <a:noFill/>
          </a:ln>
        </p:spPr>
      </p:pic>
      <p:pic>
        <p:nvPicPr>
          <p:cNvPr id="441" name="Google Shape;441;p41"/>
          <p:cNvPicPr preferRelativeResize="0"/>
          <p:nvPr/>
        </p:nvPicPr>
        <p:blipFill>
          <a:blip r:embed="rId6">
            <a:alphaModFix/>
          </a:blip>
          <a:stretch>
            <a:fillRect/>
          </a:stretch>
        </p:blipFill>
        <p:spPr>
          <a:xfrm>
            <a:off x="1256250" y="2814500"/>
            <a:ext cx="2408475" cy="204675"/>
          </a:xfrm>
          <a:prstGeom prst="rect">
            <a:avLst/>
          </a:prstGeom>
          <a:noFill/>
          <a:ln>
            <a:noFill/>
          </a:ln>
        </p:spPr>
      </p:pic>
      <p:pic>
        <p:nvPicPr>
          <p:cNvPr id="442" name="Google Shape;442;p41"/>
          <p:cNvPicPr preferRelativeResize="0"/>
          <p:nvPr/>
        </p:nvPicPr>
        <p:blipFill>
          <a:blip r:embed="rId7">
            <a:alphaModFix/>
          </a:blip>
          <a:stretch>
            <a:fillRect/>
          </a:stretch>
        </p:blipFill>
        <p:spPr>
          <a:xfrm>
            <a:off x="5330050" y="2814500"/>
            <a:ext cx="2456100" cy="204675"/>
          </a:xfrm>
          <a:prstGeom prst="rect">
            <a:avLst/>
          </a:prstGeom>
          <a:noFill/>
          <a:ln>
            <a:noFill/>
          </a:ln>
        </p:spPr>
      </p:pic>
      <p:pic>
        <p:nvPicPr>
          <p:cNvPr id="443" name="Google Shape;443;p41"/>
          <p:cNvPicPr preferRelativeResize="0"/>
          <p:nvPr/>
        </p:nvPicPr>
        <p:blipFill rotWithShape="1">
          <a:blip r:embed="rId8">
            <a:alphaModFix/>
          </a:blip>
          <a:srcRect b="0" l="6200" r="0" t="0"/>
          <a:stretch/>
        </p:blipFill>
        <p:spPr>
          <a:xfrm>
            <a:off x="1415312" y="3652725"/>
            <a:ext cx="1562425" cy="314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nvSpPr>
        <p:spPr>
          <a:xfrm>
            <a:off x="688075" y="559075"/>
            <a:ext cx="83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sp>
        <p:nvSpPr>
          <p:cNvPr id="449" name="Google Shape;449;p42"/>
          <p:cNvSpPr txBox="1"/>
          <p:nvPr/>
        </p:nvSpPr>
        <p:spPr>
          <a:xfrm>
            <a:off x="611875" y="600675"/>
            <a:ext cx="83784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13 : Consider				 and let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14 : This results in				      which can be viewed as an exponentially stable linear time invariant system</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15 : Since we have proved that					      , at </a:t>
            </a:r>
            <a:r>
              <a:rPr lang="en">
                <a:solidFill>
                  <a:schemeClr val="dk1"/>
                </a:solidFill>
                <a:latin typeface="Didact Gothic"/>
                <a:ea typeface="Didact Gothic"/>
                <a:cs typeface="Didact Gothic"/>
                <a:sym typeface="Didact Gothic"/>
              </a:rPr>
              <a:t>equilibrium</a:t>
            </a:r>
            <a:r>
              <a:rPr lang="en">
                <a:solidFill>
                  <a:schemeClr val="dk1"/>
                </a:solidFill>
                <a:latin typeface="Didact Gothic"/>
                <a:ea typeface="Didact Gothic"/>
                <a:cs typeface="Didact Gothic"/>
                <a:sym typeface="Didact Gothic"/>
              </a:rPr>
              <a:t> state for </a:t>
            </a:r>
            <a:r>
              <a:rPr i="1" lang="en" sz="1200">
                <a:solidFill>
                  <a:schemeClr val="dk1"/>
                </a:solidFill>
                <a:latin typeface="Didact Gothic"/>
                <a:ea typeface="Didact Gothic"/>
                <a:cs typeface="Didact Gothic"/>
                <a:sym typeface="Didact Gothic"/>
              </a:rPr>
              <a:t>⍵</a:t>
            </a:r>
            <a:r>
              <a:rPr baseline="-25000" i="1" lang="en" sz="1200">
                <a:solidFill>
                  <a:schemeClr val="dk1"/>
                </a:solidFill>
                <a:latin typeface="Didact Gothic"/>
                <a:ea typeface="Didact Gothic"/>
                <a:cs typeface="Didact Gothic"/>
                <a:sym typeface="Didact Gothic"/>
              </a:rPr>
              <a:t>i</a:t>
            </a:r>
            <a:r>
              <a:rPr lang="en" sz="1200">
                <a:solidFill>
                  <a:schemeClr val="dk1"/>
                </a:solidFill>
                <a:latin typeface="Didact Gothic"/>
                <a:ea typeface="Didact Gothic"/>
                <a:cs typeface="Didact Gothic"/>
                <a:sym typeface="Didact Gothic"/>
              </a:rPr>
              <a:t> </a:t>
            </a:r>
            <a:r>
              <a:rPr i="1" lang="en" sz="1200">
                <a:solidFill>
                  <a:schemeClr val="dk1"/>
                </a:solidFill>
                <a:latin typeface="Didact Gothic"/>
                <a:ea typeface="Didact Gothic"/>
                <a:cs typeface="Didact Gothic"/>
                <a:sym typeface="Didact Gothic"/>
              </a:rPr>
              <a:t> </a:t>
            </a:r>
            <a:r>
              <a:rPr lang="en" sz="1200">
                <a:solidFill>
                  <a:schemeClr val="dk1"/>
                </a:solidFill>
                <a:latin typeface="Didact Gothic"/>
                <a:ea typeface="Didact Gothic"/>
                <a:cs typeface="Didact Gothic"/>
                <a:sym typeface="Didact Gothic"/>
              </a:rPr>
              <a:t>,</a:t>
            </a:r>
            <a:r>
              <a:rPr i="1" lang="en">
                <a:solidFill>
                  <a:schemeClr val="dk1"/>
                </a:solidFill>
                <a:latin typeface="Didact Gothic"/>
                <a:ea typeface="Didact Gothic"/>
                <a:cs typeface="Didact Gothic"/>
                <a:sym typeface="Didact Gothic"/>
              </a:rPr>
              <a:t> </a:t>
            </a:r>
            <a:r>
              <a:rPr lang="en">
                <a:solidFill>
                  <a:schemeClr val="dk1"/>
                </a:solidFill>
                <a:latin typeface="Didact Gothic"/>
                <a:ea typeface="Didact Gothic"/>
                <a:cs typeface="Didact Gothic"/>
                <a:sym typeface="Didact Gothic"/>
              </a:rPr>
              <a:t>we get</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Step 16 : Hence, we can see that since we have derived the result for any set of initial states, the system is globally asymptotically stable with this protocol</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b="1" i="1" lang="en">
                <a:solidFill>
                  <a:schemeClr val="dk1"/>
                </a:solidFill>
                <a:latin typeface="Didact Gothic"/>
                <a:ea typeface="Didact Gothic"/>
                <a:cs typeface="Didact Gothic"/>
                <a:sym typeface="Didact Gothic"/>
              </a:rPr>
              <a:t>Remarks</a:t>
            </a:r>
            <a:r>
              <a:rPr lang="en">
                <a:solidFill>
                  <a:schemeClr val="dk1"/>
                </a:solidFill>
                <a:latin typeface="Didact Gothic"/>
                <a:ea typeface="Didact Gothic"/>
                <a:cs typeface="Didact Gothic"/>
                <a:sym typeface="Didact Gothic"/>
              </a:rPr>
              <a:t> : We have used that the fact the initial velocities of all agents are 0, i.e all agents are static. Without this </a:t>
            </a:r>
            <a:r>
              <a:rPr lang="en">
                <a:solidFill>
                  <a:schemeClr val="dk1"/>
                </a:solidFill>
                <a:latin typeface="Didact Gothic"/>
                <a:ea typeface="Didact Gothic"/>
                <a:cs typeface="Didact Gothic"/>
                <a:sym typeface="Didact Gothic"/>
              </a:rPr>
              <a:t>condition</a:t>
            </a:r>
            <a:r>
              <a:rPr lang="en">
                <a:solidFill>
                  <a:schemeClr val="dk1"/>
                </a:solidFill>
                <a:latin typeface="Didact Gothic"/>
                <a:ea typeface="Didact Gothic"/>
                <a:cs typeface="Didact Gothic"/>
                <a:sym typeface="Didact Gothic"/>
              </a:rPr>
              <a:t>, the agreement value is also related to the initial speeds of all the agents.</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pic>
        <p:nvPicPr>
          <p:cNvPr id="450" name="Google Shape;450;p42"/>
          <p:cNvPicPr preferRelativeResize="0"/>
          <p:nvPr/>
        </p:nvPicPr>
        <p:blipFill>
          <a:blip r:embed="rId3">
            <a:alphaModFix/>
          </a:blip>
          <a:stretch>
            <a:fillRect/>
          </a:stretch>
        </p:blipFill>
        <p:spPr>
          <a:xfrm>
            <a:off x="2154825" y="643175"/>
            <a:ext cx="1273675" cy="315200"/>
          </a:xfrm>
          <a:prstGeom prst="rect">
            <a:avLst/>
          </a:prstGeom>
          <a:noFill/>
          <a:ln>
            <a:noFill/>
          </a:ln>
        </p:spPr>
      </p:pic>
      <p:pic>
        <p:nvPicPr>
          <p:cNvPr id="451" name="Google Shape;451;p42"/>
          <p:cNvPicPr preferRelativeResize="0"/>
          <p:nvPr/>
        </p:nvPicPr>
        <p:blipFill>
          <a:blip r:embed="rId4">
            <a:alphaModFix/>
          </a:blip>
          <a:stretch>
            <a:fillRect/>
          </a:stretch>
        </p:blipFill>
        <p:spPr>
          <a:xfrm>
            <a:off x="4076975" y="687650"/>
            <a:ext cx="2550375" cy="226250"/>
          </a:xfrm>
          <a:prstGeom prst="rect">
            <a:avLst/>
          </a:prstGeom>
          <a:noFill/>
          <a:ln>
            <a:noFill/>
          </a:ln>
        </p:spPr>
      </p:pic>
      <p:pic>
        <p:nvPicPr>
          <p:cNvPr id="452" name="Google Shape;452;p42"/>
          <p:cNvPicPr preferRelativeResize="0"/>
          <p:nvPr/>
        </p:nvPicPr>
        <p:blipFill>
          <a:blip r:embed="rId5">
            <a:alphaModFix/>
          </a:blip>
          <a:stretch>
            <a:fillRect/>
          </a:stretch>
        </p:blipFill>
        <p:spPr>
          <a:xfrm>
            <a:off x="2479200" y="1116875"/>
            <a:ext cx="1597775" cy="276150"/>
          </a:xfrm>
          <a:prstGeom prst="rect">
            <a:avLst/>
          </a:prstGeom>
          <a:noFill/>
          <a:ln>
            <a:noFill/>
          </a:ln>
        </p:spPr>
      </p:pic>
      <p:pic>
        <p:nvPicPr>
          <p:cNvPr id="453" name="Google Shape;453;p42"/>
          <p:cNvPicPr preferRelativeResize="0"/>
          <p:nvPr/>
        </p:nvPicPr>
        <p:blipFill>
          <a:blip r:embed="rId6">
            <a:alphaModFix/>
          </a:blip>
          <a:stretch>
            <a:fillRect/>
          </a:stretch>
        </p:blipFill>
        <p:spPr>
          <a:xfrm>
            <a:off x="3428510" y="1733375"/>
            <a:ext cx="2027515" cy="276150"/>
          </a:xfrm>
          <a:prstGeom prst="rect">
            <a:avLst/>
          </a:prstGeom>
          <a:noFill/>
          <a:ln>
            <a:noFill/>
          </a:ln>
        </p:spPr>
      </p:pic>
      <p:pic>
        <p:nvPicPr>
          <p:cNvPr id="454" name="Google Shape;454;p42"/>
          <p:cNvPicPr preferRelativeResize="0"/>
          <p:nvPr/>
        </p:nvPicPr>
        <p:blipFill>
          <a:blip r:embed="rId7">
            <a:alphaModFix/>
          </a:blip>
          <a:stretch>
            <a:fillRect/>
          </a:stretch>
        </p:blipFill>
        <p:spPr>
          <a:xfrm>
            <a:off x="1347418" y="2078175"/>
            <a:ext cx="5177133" cy="226250"/>
          </a:xfrm>
          <a:prstGeom prst="rect">
            <a:avLst/>
          </a:prstGeom>
          <a:noFill/>
          <a:ln>
            <a:noFill/>
          </a:ln>
        </p:spPr>
      </p:pic>
      <p:pic>
        <p:nvPicPr>
          <p:cNvPr id="455" name="Google Shape;455;p42"/>
          <p:cNvPicPr preferRelativeResize="0"/>
          <p:nvPr/>
        </p:nvPicPr>
        <p:blipFill>
          <a:blip r:embed="rId8">
            <a:alphaModFix/>
          </a:blip>
          <a:stretch>
            <a:fillRect/>
          </a:stretch>
        </p:blipFill>
        <p:spPr>
          <a:xfrm>
            <a:off x="3175984" y="3905175"/>
            <a:ext cx="2880916" cy="276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a:off x="1751250" y="2576650"/>
            <a:ext cx="5641500" cy="5358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Simulations</a:t>
            </a:r>
            <a:endParaRPr/>
          </a:p>
        </p:txBody>
      </p:sp>
      <p:sp>
        <p:nvSpPr>
          <p:cNvPr id="461" name="Google Shape;461;p43"/>
          <p:cNvSpPr txBox="1"/>
          <p:nvPr>
            <p:ph idx="2" type="title"/>
          </p:nvPr>
        </p:nvSpPr>
        <p:spPr>
          <a:xfrm>
            <a:off x="2996575" y="10573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44"/>
          <p:cNvPicPr preferRelativeResize="0"/>
          <p:nvPr/>
        </p:nvPicPr>
        <p:blipFill>
          <a:blip r:embed="rId3">
            <a:alphaModFix/>
          </a:blip>
          <a:stretch>
            <a:fillRect/>
          </a:stretch>
        </p:blipFill>
        <p:spPr>
          <a:xfrm>
            <a:off x="4854825" y="1529163"/>
            <a:ext cx="3298150" cy="1479950"/>
          </a:xfrm>
          <a:prstGeom prst="rect">
            <a:avLst/>
          </a:prstGeom>
          <a:noFill/>
          <a:ln>
            <a:noFill/>
          </a:ln>
        </p:spPr>
      </p:pic>
      <p:pic>
        <p:nvPicPr>
          <p:cNvPr id="467" name="Google Shape;467;p44"/>
          <p:cNvPicPr preferRelativeResize="0"/>
          <p:nvPr/>
        </p:nvPicPr>
        <p:blipFill>
          <a:blip r:embed="rId4">
            <a:alphaModFix/>
          </a:blip>
          <a:stretch>
            <a:fillRect/>
          </a:stretch>
        </p:blipFill>
        <p:spPr>
          <a:xfrm>
            <a:off x="790425" y="675825"/>
            <a:ext cx="3784824" cy="3186625"/>
          </a:xfrm>
          <a:prstGeom prst="rect">
            <a:avLst/>
          </a:prstGeom>
          <a:noFill/>
          <a:ln>
            <a:noFill/>
          </a:ln>
        </p:spPr>
      </p:pic>
      <p:sp>
        <p:nvSpPr>
          <p:cNvPr id="468" name="Google Shape;468;p44"/>
          <p:cNvSpPr txBox="1"/>
          <p:nvPr/>
        </p:nvSpPr>
        <p:spPr>
          <a:xfrm>
            <a:off x="1442938" y="3982575"/>
            <a:ext cx="2479800" cy="3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Component Graphs</a:t>
            </a:r>
            <a:endParaRPr>
              <a:solidFill>
                <a:schemeClr val="dk1"/>
              </a:solidFill>
              <a:latin typeface="Didact Gothic"/>
              <a:ea typeface="Didact Gothic"/>
              <a:cs typeface="Didact Gothic"/>
              <a:sym typeface="Didact Gothic"/>
            </a:endParaRPr>
          </a:p>
        </p:txBody>
      </p:sp>
      <p:sp>
        <p:nvSpPr>
          <p:cNvPr id="469" name="Google Shape;469;p44"/>
          <p:cNvSpPr txBox="1"/>
          <p:nvPr/>
        </p:nvSpPr>
        <p:spPr>
          <a:xfrm>
            <a:off x="5302363" y="3148150"/>
            <a:ext cx="2479800" cy="3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Communication graph with the switching function</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45"/>
          <p:cNvPicPr preferRelativeResize="0"/>
          <p:nvPr/>
        </p:nvPicPr>
        <p:blipFill>
          <a:blip r:embed="rId3">
            <a:alphaModFix/>
          </a:blip>
          <a:stretch>
            <a:fillRect/>
          </a:stretch>
        </p:blipFill>
        <p:spPr>
          <a:xfrm>
            <a:off x="2103325" y="536150"/>
            <a:ext cx="4745325" cy="4085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28"/>
          <p:cNvSpPr txBox="1"/>
          <p:nvPr>
            <p:ph type="title"/>
          </p:nvPr>
        </p:nvSpPr>
        <p:spPr>
          <a:xfrm>
            <a:off x="1380631" y="1148650"/>
            <a:ext cx="2803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Purpose statement</a:t>
            </a:r>
            <a:endParaRPr/>
          </a:p>
        </p:txBody>
      </p:sp>
      <p:sp>
        <p:nvSpPr>
          <p:cNvPr id="303" name="Google Shape;303;p28"/>
          <p:cNvSpPr txBox="1"/>
          <p:nvPr>
            <p:ph idx="2" type="title"/>
          </p:nvPr>
        </p:nvSpPr>
        <p:spPr>
          <a:xfrm>
            <a:off x="4962573" y="2352463"/>
            <a:ext cx="535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05</a:t>
            </a:r>
            <a:endParaRPr/>
          </a:p>
        </p:txBody>
      </p:sp>
      <p:sp>
        <p:nvSpPr>
          <p:cNvPr id="304" name="Google Shape;304;p28"/>
          <p:cNvSpPr txBox="1"/>
          <p:nvPr>
            <p:ph idx="1" type="subTitle"/>
          </p:nvPr>
        </p:nvSpPr>
        <p:spPr>
          <a:xfrm>
            <a:off x="843700" y="1600073"/>
            <a:ext cx="2800800" cy="6228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sz="1200"/>
              <a:t>Objectives</a:t>
            </a:r>
            <a:endParaRPr sz="1200"/>
          </a:p>
          <a:p>
            <a:pPr indent="-304800" lvl="0" marL="457200" rtl="0" algn="l">
              <a:spcBef>
                <a:spcPts val="0"/>
              </a:spcBef>
              <a:spcAft>
                <a:spcPts val="0"/>
              </a:spcAft>
              <a:buSzPts val="1200"/>
              <a:buChar char="-"/>
            </a:pPr>
            <a:r>
              <a:rPr lang="en" sz="1200"/>
              <a:t>Application</a:t>
            </a:r>
            <a:endParaRPr sz="1200"/>
          </a:p>
        </p:txBody>
      </p:sp>
      <p:sp>
        <p:nvSpPr>
          <p:cNvPr id="305" name="Google Shape;305;p28"/>
          <p:cNvSpPr txBox="1"/>
          <p:nvPr>
            <p:ph idx="3" type="title"/>
          </p:nvPr>
        </p:nvSpPr>
        <p:spPr>
          <a:xfrm>
            <a:off x="1378248" y="2352463"/>
            <a:ext cx="2803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H</a:t>
            </a:r>
            <a:r>
              <a:rPr lang="en"/>
              <a:t>ypothesis</a:t>
            </a:r>
            <a:endParaRPr/>
          </a:p>
        </p:txBody>
      </p:sp>
      <p:sp>
        <p:nvSpPr>
          <p:cNvPr id="306" name="Google Shape;306;p28"/>
          <p:cNvSpPr txBox="1"/>
          <p:nvPr>
            <p:ph idx="4" type="title"/>
          </p:nvPr>
        </p:nvSpPr>
        <p:spPr>
          <a:xfrm>
            <a:off x="840948" y="2352463"/>
            <a:ext cx="5373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02</a:t>
            </a:r>
            <a:endParaRPr/>
          </a:p>
        </p:txBody>
      </p:sp>
      <p:sp>
        <p:nvSpPr>
          <p:cNvPr id="307" name="Google Shape;307;p28"/>
          <p:cNvSpPr txBox="1"/>
          <p:nvPr>
            <p:ph idx="5" type="subTitle"/>
          </p:nvPr>
        </p:nvSpPr>
        <p:spPr>
          <a:xfrm>
            <a:off x="840947" y="2803944"/>
            <a:ext cx="2805600" cy="5277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sz="1200"/>
              <a:t>Abstract</a:t>
            </a:r>
            <a:endParaRPr sz="1200"/>
          </a:p>
        </p:txBody>
      </p:sp>
      <p:sp>
        <p:nvSpPr>
          <p:cNvPr id="308" name="Google Shape;308;p28"/>
          <p:cNvSpPr txBox="1"/>
          <p:nvPr>
            <p:ph idx="6" type="title"/>
          </p:nvPr>
        </p:nvSpPr>
        <p:spPr>
          <a:xfrm>
            <a:off x="1380631" y="3556275"/>
            <a:ext cx="2803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Preliminaries</a:t>
            </a:r>
            <a:endParaRPr/>
          </a:p>
        </p:txBody>
      </p:sp>
      <p:sp>
        <p:nvSpPr>
          <p:cNvPr id="309" name="Google Shape;309;p28"/>
          <p:cNvSpPr txBox="1"/>
          <p:nvPr>
            <p:ph idx="7" type="title"/>
          </p:nvPr>
        </p:nvSpPr>
        <p:spPr>
          <a:xfrm>
            <a:off x="843091" y="3556275"/>
            <a:ext cx="5373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03</a:t>
            </a:r>
            <a:endParaRPr/>
          </a:p>
        </p:txBody>
      </p:sp>
      <p:sp>
        <p:nvSpPr>
          <p:cNvPr id="310" name="Google Shape;310;p28"/>
          <p:cNvSpPr txBox="1"/>
          <p:nvPr>
            <p:ph idx="8" type="subTitle"/>
          </p:nvPr>
        </p:nvSpPr>
        <p:spPr>
          <a:xfrm>
            <a:off x="843710" y="4007804"/>
            <a:ext cx="2805600" cy="5277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sz="1200"/>
              <a:t>Notation used</a:t>
            </a:r>
            <a:endParaRPr sz="1200"/>
          </a:p>
        </p:txBody>
      </p:sp>
      <p:sp>
        <p:nvSpPr>
          <p:cNvPr id="311" name="Google Shape;311;p28"/>
          <p:cNvSpPr txBox="1"/>
          <p:nvPr>
            <p:ph idx="9" type="title"/>
          </p:nvPr>
        </p:nvSpPr>
        <p:spPr>
          <a:xfrm>
            <a:off x="5502253" y="1148650"/>
            <a:ext cx="28008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Protocol</a:t>
            </a:r>
            <a:endParaRPr/>
          </a:p>
        </p:txBody>
      </p:sp>
      <p:sp>
        <p:nvSpPr>
          <p:cNvPr id="312" name="Google Shape;312;p28"/>
          <p:cNvSpPr txBox="1"/>
          <p:nvPr>
            <p:ph idx="13" type="title"/>
          </p:nvPr>
        </p:nvSpPr>
        <p:spPr>
          <a:xfrm>
            <a:off x="4964707" y="1148650"/>
            <a:ext cx="535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04</a:t>
            </a:r>
            <a:endParaRPr/>
          </a:p>
        </p:txBody>
      </p:sp>
      <p:sp>
        <p:nvSpPr>
          <p:cNvPr id="313" name="Google Shape;313;p28"/>
          <p:cNvSpPr txBox="1"/>
          <p:nvPr>
            <p:ph idx="14" type="subTitle"/>
          </p:nvPr>
        </p:nvSpPr>
        <p:spPr>
          <a:xfrm>
            <a:off x="4965334" y="1600083"/>
            <a:ext cx="2805600" cy="5277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sz="1200"/>
              <a:t>Control Protocol described</a:t>
            </a:r>
            <a:endParaRPr sz="1200"/>
          </a:p>
        </p:txBody>
      </p:sp>
      <p:sp>
        <p:nvSpPr>
          <p:cNvPr id="314" name="Google Shape;314;p28"/>
          <p:cNvSpPr txBox="1"/>
          <p:nvPr>
            <p:ph idx="15" type="title"/>
          </p:nvPr>
        </p:nvSpPr>
        <p:spPr>
          <a:xfrm>
            <a:off x="5499872" y="2352463"/>
            <a:ext cx="28008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Analysis</a:t>
            </a:r>
            <a:endParaRPr/>
          </a:p>
        </p:txBody>
      </p:sp>
      <p:sp>
        <p:nvSpPr>
          <p:cNvPr id="315" name="Google Shape;315;p28"/>
          <p:cNvSpPr txBox="1"/>
          <p:nvPr>
            <p:ph idx="16" type="title"/>
          </p:nvPr>
        </p:nvSpPr>
        <p:spPr>
          <a:xfrm>
            <a:off x="843091" y="1148650"/>
            <a:ext cx="5373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01</a:t>
            </a:r>
            <a:endParaRPr/>
          </a:p>
        </p:txBody>
      </p:sp>
      <p:sp>
        <p:nvSpPr>
          <p:cNvPr id="316" name="Google Shape;316;p28"/>
          <p:cNvSpPr txBox="1"/>
          <p:nvPr>
            <p:ph idx="17" type="subTitle"/>
          </p:nvPr>
        </p:nvSpPr>
        <p:spPr>
          <a:xfrm>
            <a:off x="4962571" y="2803944"/>
            <a:ext cx="2805600" cy="5277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sz="1200"/>
              <a:t>Mathematical proof of convergence</a:t>
            </a:r>
            <a:endParaRPr sz="1200"/>
          </a:p>
        </p:txBody>
      </p:sp>
      <p:sp>
        <p:nvSpPr>
          <p:cNvPr id="317" name="Google Shape;317;p28"/>
          <p:cNvSpPr txBox="1"/>
          <p:nvPr>
            <p:ph idx="18" type="title"/>
          </p:nvPr>
        </p:nvSpPr>
        <p:spPr>
          <a:xfrm>
            <a:off x="5502253" y="3556275"/>
            <a:ext cx="28008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Conclusions</a:t>
            </a:r>
            <a:endParaRPr/>
          </a:p>
        </p:txBody>
      </p:sp>
      <p:sp>
        <p:nvSpPr>
          <p:cNvPr id="318" name="Google Shape;318;p28"/>
          <p:cNvSpPr txBox="1"/>
          <p:nvPr>
            <p:ph idx="19" type="title"/>
          </p:nvPr>
        </p:nvSpPr>
        <p:spPr>
          <a:xfrm>
            <a:off x="4964707" y="3556275"/>
            <a:ext cx="535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06</a:t>
            </a:r>
            <a:endParaRPr/>
          </a:p>
        </p:txBody>
      </p:sp>
      <p:sp>
        <p:nvSpPr>
          <p:cNvPr id="319" name="Google Shape;319;p28"/>
          <p:cNvSpPr txBox="1"/>
          <p:nvPr>
            <p:ph idx="20" type="subTitle"/>
          </p:nvPr>
        </p:nvSpPr>
        <p:spPr>
          <a:xfrm>
            <a:off x="4965334" y="4007804"/>
            <a:ext cx="2805600" cy="5277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sz="1200"/>
              <a:t>Simulation Results and Future Work</a:t>
            </a:r>
            <a:endParaRPr sz="1200"/>
          </a:p>
        </p:txBody>
      </p:sp>
      <p:sp>
        <p:nvSpPr>
          <p:cNvPr id="320" name="Google Shape;320;p28"/>
          <p:cNvSpPr txBox="1"/>
          <p:nvPr>
            <p:ph idx="21"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46"/>
          <p:cNvPicPr preferRelativeResize="0"/>
          <p:nvPr/>
        </p:nvPicPr>
        <p:blipFill>
          <a:blip r:embed="rId3">
            <a:alphaModFix/>
          </a:blip>
          <a:stretch>
            <a:fillRect/>
          </a:stretch>
        </p:blipFill>
        <p:spPr>
          <a:xfrm>
            <a:off x="1526125" y="529938"/>
            <a:ext cx="5691525" cy="4083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47"/>
          <p:cNvPicPr preferRelativeResize="0"/>
          <p:nvPr/>
        </p:nvPicPr>
        <p:blipFill>
          <a:blip r:embed="rId3">
            <a:alphaModFix/>
          </a:blip>
          <a:stretch>
            <a:fillRect/>
          </a:stretch>
        </p:blipFill>
        <p:spPr>
          <a:xfrm>
            <a:off x="1604250" y="533925"/>
            <a:ext cx="5690625" cy="40830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48"/>
          <p:cNvPicPr preferRelativeResize="0"/>
          <p:nvPr/>
        </p:nvPicPr>
        <p:blipFill>
          <a:blip r:embed="rId3">
            <a:alphaModFix/>
          </a:blip>
          <a:stretch>
            <a:fillRect/>
          </a:stretch>
        </p:blipFill>
        <p:spPr>
          <a:xfrm>
            <a:off x="6072125" y="2359128"/>
            <a:ext cx="3188225" cy="401471"/>
          </a:xfrm>
          <a:prstGeom prst="rect">
            <a:avLst/>
          </a:prstGeom>
          <a:noFill/>
          <a:ln>
            <a:noFill/>
          </a:ln>
        </p:spPr>
      </p:pic>
      <p:pic>
        <p:nvPicPr>
          <p:cNvPr id="490" name="Google Shape;490;p48"/>
          <p:cNvPicPr preferRelativeResize="0"/>
          <p:nvPr/>
        </p:nvPicPr>
        <p:blipFill>
          <a:blip r:embed="rId4">
            <a:alphaModFix/>
          </a:blip>
          <a:stretch>
            <a:fillRect/>
          </a:stretch>
        </p:blipFill>
        <p:spPr>
          <a:xfrm>
            <a:off x="1" y="325434"/>
            <a:ext cx="6072126" cy="435674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9"/>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L</a:t>
            </a:r>
            <a:r>
              <a:rPr lang="en"/>
              <a:t>iterature review</a:t>
            </a:r>
            <a:endParaRPr/>
          </a:p>
        </p:txBody>
      </p:sp>
      <p:sp>
        <p:nvSpPr>
          <p:cNvPr id="496" name="Google Shape;496;p49"/>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311150" lvl="0" marL="457200" rtl="0" algn="l">
              <a:spcBef>
                <a:spcPts val="1000"/>
              </a:spcBef>
              <a:spcAft>
                <a:spcPts val="0"/>
              </a:spcAft>
              <a:buSzPts val="1300"/>
              <a:buFont typeface="Old Standard TT"/>
              <a:buChar char="●"/>
            </a:pPr>
            <a:r>
              <a:rPr b="0" lang="en" sz="1300"/>
              <a:t>Yinyan Zhang, Shuai Li, Second-order min-consensus on switching topology, Automatica, Volume 96, 2018, Pages 293-297, ISSN 0005-1098, </a:t>
            </a:r>
            <a:r>
              <a:rPr b="0" lang="en" sz="1300" u="sng">
                <a:solidFill>
                  <a:schemeClr val="hlink"/>
                </a:solidFill>
                <a:hlinkClick r:id="rId3"/>
              </a:rPr>
              <a:t>https://doi.org/10.1016/j.automatica.2018.07.009</a:t>
            </a:r>
            <a:endParaRPr b="0" sz="1300"/>
          </a:p>
          <a:p>
            <a:pPr indent="-311150" lvl="0" marL="457200" rtl="0" algn="l">
              <a:spcBef>
                <a:spcPts val="1000"/>
              </a:spcBef>
              <a:spcAft>
                <a:spcPts val="0"/>
              </a:spcAft>
              <a:buSzPts val="1300"/>
              <a:buChar char="●"/>
            </a:pPr>
            <a:r>
              <a:rPr b="0" lang="en" sz="1300"/>
              <a:t>F. Bullo, Lectures on Network Systems, ed. 1.6, Kindle Direct Publishing, 2022, ISBN 978- 1986425643</a:t>
            </a:r>
            <a:endParaRPr b="0" sz="1300"/>
          </a:p>
          <a:p>
            <a:pPr indent="-311150" lvl="0" marL="457200" rtl="0" algn="l">
              <a:spcBef>
                <a:spcPts val="1000"/>
              </a:spcBef>
              <a:spcAft>
                <a:spcPts val="0"/>
              </a:spcAft>
              <a:buSzPts val="1300"/>
              <a:buFont typeface="Old Standard TT"/>
              <a:buChar char="●"/>
            </a:pPr>
            <a:r>
              <a:rPr b="0" lang="en" sz="1300" u="sng">
                <a:solidFill>
                  <a:schemeClr val="hlink"/>
                </a:solidFill>
                <a:hlinkClick r:id="rId4"/>
              </a:rPr>
              <a:t>https://ti.inf.ethz.ch/ew/courses/CG13/lecture/Chapter%203.pdf</a:t>
            </a:r>
            <a:endParaRPr b="0" sz="1300"/>
          </a:p>
          <a:p>
            <a:pPr indent="-311150" lvl="0" marL="457200" rtl="0" algn="l">
              <a:spcBef>
                <a:spcPts val="1000"/>
              </a:spcBef>
              <a:spcAft>
                <a:spcPts val="0"/>
              </a:spcAft>
              <a:buSzPts val="1300"/>
              <a:buChar char="●"/>
            </a:pPr>
            <a:r>
              <a:rPr b="0" lang="en" sz="1300" u="sng">
                <a:solidFill>
                  <a:schemeClr val="hlink"/>
                </a:solidFill>
                <a:hlinkClick r:id="rId5"/>
              </a:rPr>
              <a:t>https://web.stanford.edu/class/ee364b/lectures/subgradients_notes.pdf</a:t>
            </a:r>
            <a:endParaRPr b="0" sz="1300"/>
          </a:p>
          <a:p>
            <a:pPr indent="-311150" lvl="0" marL="457200" rtl="0" algn="l">
              <a:spcBef>
                <a:spcPts val="1000"/>
              </a:spcBef>
              <a:spcAft>
                <a:spcPts val="0"/>
              </a:spcAft>
              <a:buSzPts val="1300"/>
              <a:buChar char="●"/>
            </a:pPr>
            <a:r>
              <a:rPr b="0" lang="en" sz="1300" u="sng"/>
              <a:t>http://www.seas.ucla.edu/~vandenbe/236C/lectures/subgradients.pdf</a:t>
            </a:r>
            <a:endParaRPr b="0" sz="1300" u="sng"/>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0"/>
          <p:cNvSpPr txBox="1"/>
          <p:nvPr>
            <p:ph idx="8" type="title"/>
          </p:nvPr>
        </p:nvSpPr>
        <p:spPr>
          <a:xfrm>
            <a:off x="720000" y="218397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29"/>
          <p:cNvSpPr txBox="1"/>
          <p:nvPr>
            <p:ph idx="2" type="title"/>
          </p:nvPr>
        </p:nvSpPr>
        <p:spPr>
          <a:xfrm>
            <a:off x="2996575" y="10573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01</a:t>
            </a:r>
            <a:endParaRPr/>
          </a:p>
        </p:txBody>
      </p:sp>
      <p:sp>
        <p:nvSpPr>
          <p:cNvPr id="326" name="Google Shape;326;p29"/>
          <p:cNvSpPr txBox="1"/>
          <p:nvPr>
            <p:ph type="title"/>
          </p:nvPr>
        </p:nvSpPr>
        <p:spPr>
          <a:xfrm>
            <a:off x="1751250" y="2576650"/>
            <a:ext cx="5641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Purpose statement</a:t>
            </a:r>
            <a:endParaRPr/>
          </a:p>
        </p:txBody>
      </p:sp>
      <p:sp>
        <p:nvSpPr>
          <p:cNvPr id="327" name="Google Shape;327;p29"/>
          <p:cNvSpPr txBox="1"/>
          <p:nvPr>
            <p:ph idx="1" type="subTitle"/>
          </p:nvPr>
        </p:nvSpPr>
        <p:spPr>
          <a:xfrm>
            <a:off x="3097150" y="3238237"/>
            <a:ext cx="29499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Consensus</a:t>
            </a:r>
            <a:endParaRPr/>
          </a:p>
        </p:txBody>
      </p:sp>
      <p:sp>
        <p:nvSpPr>
          <p:cNvPr id="328" name="Google Shape;328;p29"/>
          <p:cNvSpPr txBox="1"/>
          <p:nvPr/>
        </p:nvSpPr>
        <p:spPr>
          <a:xfrm>
            <a:off x="0" y="-7950"/>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
        <p:nvSpPr>
          <p:cNvPr id="329" name="Google Shape;329;p29"/>
          <p:cNvSpPr txBox="1"/>
          <p:nvPr/>
        </p:nvSpPr>
        <p:spPr>
          <a:xfrm>
            <a:off x="8431200" y="4618675"/>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30"/>
          <p:cNvSpPr txBox="1"/>
          <p:nvPr>
            <p:ph idx="1" type="subTitle"/>
          </p:nvPr>
        </p:nvSpPr>
        <p:spPr>
          <a:xfrm>
            <a:off x="781325" y="767094"/>
            <a:ext cx="7650000" cy="3810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400"/>
              <a:t>Achieving consensus :</a:t>
            </a:r>
            <a:r>
              <a:rPr lang="en" sz="1400"/>
              <a:t> Fundamental issue in distributed cooperative control in multi-agent</a:t>
            </a:r>
            <a:endParaRPr sz="1400"/>
          </a:p>
          <a:p>
            <a:pPr indent="457200" lvl="0" marL="0" rtl="0" algn="l">
              <a:spcBef>
                <a:spcPts val="0"/>
              </a:spcBef>
              <a:spcAft>
                <a:spcPts val="0"/>
              </a:spcAft>
              <a:buNone/>
            </a:pPr>
            <a:r>
              <a:rPr lang="en" sz="1400"/>
              <a:t>systems and distributed computing</a:t>
            </a:r>
            <a:endParaRPr sz="1400"/>
          </a:p>
          <a:p>
            <a:pPr indent="45720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Past work include</a:t>
            </a:r>
            <a:endParaRPr sz="1400"/>
          </a:p>
          <a:p>
            <a:pPr indent="-260350" lvl="0" marL="1085850" rtl="0" algn="l">
              <a:spcBef>
                <a:spcPts val="0"/>
              </a:spcBef>
              <a:spcAft>
                <a:spcPts val="0"/>
              </a:spcAft>
              <a:buSzPts val="1400"/>
              <a:buChar char="❏"/>
            </a:pPr>
            <a:r>
              <a:rPr lang="en" sz="1400"/>
              <a:t>Estimation of maximum value in wireless sensor networks</a:t>
            </a:r>
            <a:endParaRPr sz="1400"/>
          </a:p>
          <a:p>
            <a:pPr indent="-260350" lvl="0" marL="1085850" rtl="0" algn="l">
              <a:spcBef>
                <a:spcPts val="0"/>
              </a:spcBef>
              <a:spcAft>
                <a:spcPts val="0"/>
              </a:spcAft>
              <a:buSzPts val="1400"/>
              <a:buChar char="❏"/>
            </a:pPr>
            <a:r>
              <a:rPr lang="en" sz="1400"/>
              <a:t>Max-consensus for first order systems with linear dynamics</a:t>
            </a:r>
            <a:endParaRPr sz="1400"/>
          </a:p>
          <a:p>
            <a:pPr indent="-260350" lvl="0" marL="1085850" rtl="0" algn="l">
              <a:spcBef>
                <a:spcPts val="0"/>
              </a:spcBef>
              <a:spcAft>
                <a:spcPts val="0"/>
              </a:spcAft>
              <a:buSzPts val="1400"/>
              <a:buChar char="❏"/>
            </a:pPr>
            <a:r>
              <a:rPr lang="en" sz="1400"/>
              <a:t>Second order linear multi-agent systems with directed </a:t>
            </a:r>
            <a:r>
              <a:rPr lang="en" sz="1400"/>
              <a:t>communication</a:t>
            </a:r>
            <a:r>
              <a:rPr lang="en" sz="1400"/>
              <a:t> topology</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NO existing min-consensus protocol for </a:t>
            </a:r>
            <a:r>
              <a:rPr i="1" lang="en" sz="1400"/>
              <a:t>double-integrator multi-agent</a:t>
            </a:r>
            <a:r>
              <a:rPr lang="en" sz="1400"/>
              <a:t> </a:t>
            </a:r>
            <a:r>
              <a:rPr i="1" lang="en" sz="1400"/>
              <a:t>systems</a:t>
            </a:r>
            <a:endParaRPr i="1" sz="1400"/>
          </a:p>
          <a:p>
            <a:pPr indent="-171450" lvl="0" marL="1085850" rtl="0" algn="l">
              <a:spcBef>
                <a:spcPts val="0"/>
              </a:spcBef>
              <a:spcAft>
                <a:spcPts val="0"/>
              </a:spcAft>
              <a:buNone/>
            </a:pPr>
            <a:r>
              <a:t/>
            </a:r>
            <a:endParaRPr sz="1400"/>
          </a:p>
        </p:txBody>
      </p:sp>
      <p:sp>
        <p:nvSpPr>
          <p:cNvPr id="335" name="Google Shape;335;p30"/>
          <p:cNvSpPr txBox="1"/>
          <p:nvPr/>
        </p:nvSpPr>
        <p:spPr>
          <a:xfrm>
            <a:off x="0" y="-7950"/>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
        <p:nvSpPr>
          <p:cNvPr id="336" name="Google Shape;336;p30"/>
          <p:cNvSpPr txBox="1"/>
          <p:nvPr/>
        </p:nvSpPr>
        <p:spPr>
          <a:xfrm>
            <a:off x="8431200" y="4618675"/>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pic>
        <p:nvPicPr>
          <p:cNvPr id="337" name="Google Shape;337;p30"/>
          <p:cNvPicPr preferRelativeResize="0"/>
          <p:nvPr/>
        </p:nvPicPr>
        <p:blipFill>
          <a:blip r:embed="rId4">
            <a:alphaModFix/>
          </a:blip>
          <a:stretch>
            <a:fillRect/>
          </a:stretch>
        </p:blipFill>
        <p:spPr>
          <a:xfrm>
            <a:off x="3620025" y="2995100"/>
            <a:ext cx="1972600" cy="147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1"/>
          <p:cNvSpPr txBox="1"/>
          <p:nvPr>
            <p:ph idx="1" type="subTitle"/>
          </p:nvPr>
        </p:nvSpPr>
        <p:spPr>
          <a:xfrm>
            <a:off x="757850" y="655649"/>
            <a:ext cx="7663800" cy="3887700"/>
          </a:xfrm>
          <a:prstGeom prst="rect">
            <a:avLst/>
          </a:prstGeom>
        </p:spPr>
        <p:txBody>
          <a:bodyPr anchorCtr="0" anchor="t" bIns="91425" lIns="0" spcFirstLastPara="1" rIns="91425" wrap="square" tIns="91425">
            <a:noAutofit/>
          </a:bodyPr>
          <a:lstStyle/>
          <a:p>
            <a:pPr indent="-317500" lvl="0" marL="457200" rtl="0" algn="l">
              <a:spcBef>
                <a:spcPts val="0"/>
              </a:spcBef>
              <a:spcAft>
                <a:spcPts val="0"/>
              </a:spcAft>
              <a:buSzPts val="1400"/>
              <a:buChar char="-"/>
            </a:pPr>
            <a:r>
              <a:rPr lang="en" sz="1400"/>
              <a:t>Mobile robots and unmanned aerial vehicles dynamics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Minimum a</a:t>
            </a:r>
            <a:r>
              <a:rPr lang="en" sz="1400"/>
              <a:t>ltitude </a:t>
            </a:r>
            <a:r>
              <a:rPr lang="en" sz="1400"/>
              <a:t>alignment problem in multiple UAVs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Difficult to extend first order case to second order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Proposed Protocol </a:t>
            </a:r>
            <a:r>
              <a:rPr lang="en" sz="1400"/>
              <a:t>guarantees global asymptotic min-consensus under mild conditions </a:t>
            </a:r>
            <a:endParaRPr sz="1400"/>
          </a:p>
          <a:p>
            <a:pPr indent="0" lvl="0" marL="0" rtl="0" algn="l">
              <a:spcBef>
                <a:spcPts val="0"/>
              </a:spcBef>
              <a:spcAft>
                <a:spcPts val="0"/>
              </a:spcAft>
              <a:buNone/>
            </a:pPr>
            <a:r>
              <a:t/>
            </a:r>
            <a:endParaRPr sz="1400"/>
          </a:p>
        </p:txBody>
      </p:sp>
      <p:sp>
        <p:nvSpPr>
          <p:cNvPr id="343" name="Google Shape;343;p31"/>
          <p:cNvSpPr txBox="1"/>
          <p:nvPr>
            <p:ph type="title"/>
          </p:nvPr>
        </p:nvSpPr>
        <p:spPr>
          <a:xfrm>
            <a:off x="1401150" y="63075"/>
            <a:ext cx="6341700" cy="4341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1600"/>
              <a:t>Applications</a:t>
            </a:r>
            <a:endParaRPr sz="1600"/>
          </a:p>
        </p:txBody>
      </p:sp>
      <p:pic>
        <p:nvPicPr>
          <p:cNvPr id="344" name="Google Shape;344;p31"/>
          <p:cNvPicPr preferRelativeResize="0"/>
          <p:nvPr/>
        </p:nvPicPr>
        <p:blipFill>
          <a:blip r:embed="rId3">
            <a:alphaModFix/>
          </a:blip>
          <a:stretch>
            <a:fillRect/>
          </a:stretch>
        </p:blipFill>
        <p:spPr>
          <a:xfrm>
            <a:off x="4912226" y="2687025"/>
            <a:ext cx="2362326" cy="1730389"/>
          </a:xfrm>
          <a:prstGeom prst="rect">
            <a:avLst/>
          </a:prstGeom>
          <a:noFill/>
          <a:ln>
            <a:noFill/>
          </a:ln>
        </p:spPr>
      </p:pic>
      <p:pic>
        <p:nvPicPr>
          <p:cNvPr id="345" name="Google Shape;345;p31"/>
          <p:cNvPicPr preferRelativeResize="0"/>
          <p:nvPr/>
        </p:nvPicPr>
        <p:blipFill>
          <a:blip r:embed="rId4">
            <a:alphaModFix/>
          </a:blip>
          <a:stretch>
            <a:fillRect/>
          </a:stretch>
        </p:blipFill>
        <p:spPr>
          <a:xfrm>
            <a:off x="1401150" y="2697000"/>
            <a:ext cx="2362324" cy="1710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32"/>
          <p:cNvSpPr txBox="1"/>
          <p:nvPr>
            <p:ph type="title"/>
          </p:nvPr>
        </p:nvSpPr>
        <p:spPr>
          <a:xfrm>
            <a:off x="2452950" y="2346025"/>
            <a:ext cx="4238100" cy="65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Hypothesis</a:t>
            </a:r>
            <a:endParaRPr sz="4000"/>
          </a:p>
        </p:txBody>
      </p:sp>
      <p:sp>
        <p:nvSpPr>
          <p:cNvPr id="351" name="Google Shape;351;p32"/>
          <p:cNvSpPr txBox="1"/>
          <p:nvPr>
            <p:ph idx="1" type="subTitle"/>
          </p:nvPr>
        </p:nvSpPr>
        <p:spPr>
          <a:xfrm>
            <a:off x="2560500" y="3046923"/>
            <a:ext cx="4046100" cy="4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Description</a:t>
            </a:r>
            <a:endParaRPr/>
          </a:p>
        </p:txBody>
      </p:sp>
      <p:sp>
        <p:nvSpPr>
          <p:cNvPr id="352" name="Google Shape;352;p32"/>
          <p:cNvSpPr txBox="1"/>
          <p:nvPr/>
        </p:nvSpPr>
        <p:spPr>
          <a:xfrm>
            <a:off x="0" y="-7950"/>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
        <p:nvSpPr>
          <p:cNvPr id="353" name="Google Shape;353;p32"/>
          <p:cNvSpPr txBox="1"/>
          <p:nvPr/>
        </p:nvSpPr>
        <p:spPr>
          <a:xfrm>
            <a:off x="8431200" y="4618675"/>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
        <p:nvSpPr>
          <p:cNvPr id="354" name="Google Shape;354;p32"/>
          <p:cNvSpPr txBox="1"/>
          <p:nvPr/>
        </p:nvSpPr>
        <p:spPr>
          <a:xfrm>
            <a:off x="3020375" y="646500"/>
            <a:ext cx="3000000" cy="189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100">
                <a:solidFill>
                  <a:schemeClr val="dk1"/>
                </a:solidFill>
                <a:latin typeface="Old Standard TT"/>
                <a:ea typeface="Old Standard TT"/>
                <a:cs typeface="Old Standard TT"/>
                <a:sym typeface="Old Standard TT"/>
              </a:rPr>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33"/>
          <p:cNvSpPr txBox="1"/>
          <p:nvPr>
            <p:ph idx="1" type="body"/>
          </p:nvPr>
        </p:nvSpPr>
        <p:spPr>
          <a:xfrm>
            <a:off x="371725" y="1100388"/>
            <a:ext cx="3763500" cy="212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i="1" lang="en" sz="2200"/>
              <a:t>S</a:t>
            </a:r>
            <a:r>
              <a:rPr lang="en"/>
              <a:t>econd </a:t>
            </a:r>
            <a:r>
              <a:rPr i="1" lang="en" sz="2200"/>
              <a:t>O</a:t>
            </a:r>
            <a:r>
              <a:rPr lang="en"/>
              <a:t>rder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i="1" lang="en" sz="2200"/>
              <a:t>M</a:t>
            </a:r>
            <a:r>
              <a:rPr lang="en"/>
              <a:t>in </a:t>
            </a:r>
            <a:r>
              <a:rPr i="1" lang="en" sz="2200"/>
              <a:t>C</a:t>
            </a:r>
            <a:r>
              <a:rPr lang="en"/>
              <a:t>onsensus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On</a:t>
            </a:r>
            <a:br>
              <a:rPr lang="en"/>
            </a:br>
            <a:endParaRPr/>
          </a:p>
          <a:p>
            <a:pPr indent="-317500" lvl="0" marL="457200" rtl="0" algn="l">
              <a:spcBef>
                <a:spcPts val="0"/>
              </a:spcBef>
              <a:spcAft>
                <a:spcPts val="0"/>
              </a:spcAft>
              <a:buSzPts val="1400"/>
              <a:buChar char="❏"/>
            </a:pPr>
            <a:r>
              <a:rPr i="1" lang="en" sz="2200"/>
              <a:t>S</a:t>
            </a:r>
            <a:r>
              <a:rPr lang="en"/>
              <a:t>witching</a:t>
            </a:r>
            <a:r>
              <a:rPr lang="en"/>
              <a:t> </a:t>
            </a:r>
            <a:r>
              <a:rPr i="1" lang="en" sz="2200"/>
              <a:t>T</a:t>
            </a:r>
            <a:r>
              <a:rPr lang="en"/>
              <a:t>opology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0" name="Google Shape;360;p33"/>
          <p:cNvSpPr txBox="1"/>
          <p:nvPr>
            <p:ph type="title"/>
          </p:nvPr>
        </p:nvSpPr>
        <p:spPr>
          <a:xfrm>
            <a:off x="1874275" y="304200"/>
            <a:ext cx="47934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Abstract</a:t>
            </a:r>
            <a:endParaRPr/>
          </a:p>
        </p:txBody>
      </p:sp>
      <p:sp>
        <p:nvSpPr>
          <p:cNvPr id="361" name="Google Shape;361;p33"/>
          <p:cNvSpPr txBox="1"/>
          <p:nvPr/>
        </p:nvSpPr>
        <p:spPr>
          <a:xfrm>
            <a:off x="753475" y="3506875"/>
            <a:ext cx="741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First second-order minimum consensus </a:t>
            </a:r>
            <a:r>
              <a:rPr lang="en">
                <a:solidFill>
                  <a:schemeClr val="dk1"/>
                </a:solidFill>
                <a:latin typeface="Didact Gothic"/>
                <a:ea typeface="Didact Gothic"/>
                <a:cs typeface="Didact Gothic"/>
                <a:sym typeface="Didact Gothic"/>
              </a:rPr>
              <a:t>protocol</a:t>
            </a:r>
            <a:r>
              <a:rPr lang="en">
                <a:solidFill>
                  <a:schemeClr val="dk1"/>
                </a:solidFill>
                <a:latin typeface="Didact Gothic"/>
                <a:ea typeface="Didact Gothic"/>
                <a:cs typeface="Didact Gothic"/>
                <a:sym typeface="Didact Gothic"/>
              </a:rPr>
              <a:t> with provable convergence</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34"/>
          <p:cNvSpPr txBox="1"/>
          <p:nvPr>
            <p:ph idx="2" type="title"/>
          </p:nvPr>
        </p:nvSpPr>
        <p:spPr>
          <a:xfrm>
            <a:off x="2807350" y="10659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03</a:t>
            </a:r>
            <a:endParaRPr/>
          </a:p>
        </p:txBody>
      </p:sp>
      <p:sp>
        <p:nvSpPr>
          <p:cNvPr id="367" name="Google Shape;367;p34"/>
          <p:cNvSpPr txBox="1"/>
          <p:nvPr>
            <p:ph type="title"/>
          </p:nvPr>
        </p:nvSpPr>
        <p:spPr>
          <a:xfrm>
            <a:off x="1751250" y="2576650"/>
            <a:ext cx="5641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Preliminaries</a:t>
            </a:r>
            <a:endParaRPr/>
          </a:p>
        </p:txBody>
      </p:sp>
      <p:sp>
        <p:nvSpPr>
          <p:cNvPr id="368" name="Google Shape;368;p34"/>
          <p:cNvSpPr txBox="1"/>
          <p:nvPr/>
        </p:nvSpPr>
        <p:spPr>
          <a:xfrm>
            <a:off x="0" y="-7950"/>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
        <p:nvSpPr>
          <p:cNvPr id="369" name="Google Shape;369;p34"/>
          <p:cNvSpPr txBox="1"/>
          <p:nvPr/>
        </p:nvSpPr>
        <p:spPr>
          <a:xfrm>
            <a:off x="8431200" y="4618675"/>
            <a:ext cx="7128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20</a:t>
            </a:r>
            <a:endParaRPr>
              <a:solidFill>
                <a:srgbClr val="191919"/>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191919"/>
                </a:solidFill>
                <a:latin typeface="Old Standard TT"/>
                <a:ea typeface="Old Standard TT"/>
                <a:cs typeface="Old Standard TT"/>
                <a:sym typeface="Old Standard TT"/>
              </a:rPr>
              <a:t>24</a:t>
            </a:r>
            <a:endParaRPr>
              <a:solidFill>
                <a:srgbClr val="191919"/>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35"/>
          <p:cNvSpPr txBox="1"/>
          <p:nvPr>
            <p:ph type="title"/>
          </p:nvPr>
        </p:nvSpPr>
        <p:spPr>
          <a:xfrm>
            <a:off x="1094850" y="1101325"/>
            <a:ext cx="7017000" cy="35448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0" lang="en" sz="1400">
                <a:latin typeface="Didact Gothic"/>
                <a:ea typeface="Didact Gothic"/>
                <a:cs typeface="Didact Gothic"/>
                <a:sym typeface="Didact Gothic"/>
              </a:rPr>
              <a:t>Consider a group of agents whose communication topology is described by an undirected graph.</a:t>
            </a:r>
            <a:endParaRPr b="0" sz="1400">
              <a:latin typeface="Didact Gothic"/>
              <a:ea typeface="Didact Gothic"/>
              <a:cs typeface="Didact Gothic"/>
              <a:sym typeface="Didact Gothic"/>
            </a:endParaRPr>
          </a:p>
          <a:p>
            <a:pPr indent="0" lvl="0" marL="0" rtl="0" algn="l">
              <a:spcBef>
                <a:spcPts val="0"/>
              </a:spcBef>
              <a:spcAft>
                <a:spcPts val="0"/>
              </a:spcAft>
              <a:buNone/>
            </a:pPr>
            <a:r>
              <a:t/>
            </a:r>
            <a:endParaRPr b="0" sz="1400">
              <a:latin typeface="Didact Gothic"/>
              <a:ea typeface="Didact Gothic"/>
              <a:cs typeface="Didact Gothic"/>
              <a:sym typeface="Didact Gothic"/>
            </a:endParaRPr>
          </a:p>
          <a:p>
            <a:pPr indent="-317500" lvl="0" marL="457200" rtl="0" algn="l">
              <a:spcBef>
                <a:spcPts val="0"/>
              </a:spcBef>
              <a:spcAft>
                <a:spcPts val="0"/>
              </a:spcAft>
              <a:buSzPts val="1400"/>
              <a:buFont typeface="Didact Gothic"/>
              <a:buChar char="-"/>
            </a:pPr>
            <a:r>
              <a:rPr b="0" lang="en" sz="1400">
                <a:latin typeface="Didact Gothic"/>
                <a:ea typeface="Didact Gothic"/>
                <a:cs typeface="Didact Gothic"/>
                <a:sym typeface="Didact Gothic"/>
              </a:rPr>
              <a:t>Interested in the min-consensus problem of such an </a:t>
            </a:r>
            <a:r>
              <a:rPr b="0" i="1" lang="en" sz="1400">
                <a:latin typeface="Didact Gothic"/>
                <a:ea typeface="Didact Gothic"/>
                <a:cs typeface="Didact Gothic"/>
                <a:sym typeface="Didact Gothic"/>
              </a:rPr>
              <a:t>N</a:t>
            </a:r>
            <a:r>
              <a:rPr b="0" lang="en" sz="1400">
                <a:latin typeface="Didact Gothic"/>
                <a:ea typeface="Didact Gothic"/>
                <a:cs typeface="Didact Gothic"/>
                <a:sym typeface="Didact Gothic"/>
              </a:rPr>
              <a:t>-agent system with identical second order dynamics as follows:</a:t>
            </a:r>
            <a:endParaRPr b="0" sz="1400">
              <a:latin typeface="Didact Gothic"/>
              <a:ea typeface="Didact Gothic"/>
              <a:cs typeface="Didact Gothic"/>
              <a:sym typeface="Didact Gothic"/>
            </a:endParaRPr>
          </a:p>
          <a:p>
            <a:pPr indent="0" lvl="0" marL="457200" rtl="0" algn="l">
              <a:spcBef>
                <a:spcPts val="0"/>
              </a:spcBef>
              <a:spcAft>
                <a:spcPts val="0"/>
              </a:spcAft>
              <a:buNone/>
            </a:pPr>
            <a:r>
              <a:t/>
            </a:r>
            <a:endParaRPr b="0" sz="1400">
              <a:latin typeface="Didact Gothic"/>
              <a:ea typeface="Didact Gothic"/>
              <a:cs typeface="Didact Gothic"/>
              <a:sym typeface="Didact Gothic"/>
            </a:endParaRPr>
          </a:p>
          <a:p>
            <a:pPr indent="0" lvl="0" marL="457200" rtl="0" algn="l">
              <a:spcBef>
                <a:spcPts val="0"/>
              </a:spcBef>
              <a:spcAft>
                <a:spcPts val="0"/>
              </a:spcAft>
              <a:buNone/>
            </a:pPr>
            <a:r>
              <a:t/>
            </a:r>
            <a:endParaRPr b="0" sz="1400">
              <a:latin typeface="Didact Gothic"/>
              <a:ea typeface="Didact Gothic"/>
              <a:cs typeface="Didact Gothic"/>
              <a:sym typeface="Didact Gothic"/>
            </a:endParaRPr>
          </a:p>
          <a:p>
            <a:pPr indent="0" lvl="0" marL="457200" rtl="0" algn="l">
              <a:spcBef>
                <a:spcPts val="0"/>
              </a:spcBef>
              <a:spcAft>
                <a:spcPts val="0"/>
              </a:spcAft>
              <a:buNone/>
            </a:pPr>
            <a:r>
              <a:t/>
            </a:r>
            <a:endParaRPr b="0" sz="1400">
              <a:latin typeface="Didact Gothic"/>
              <a:ea typeface="Didact Gothic"/>
              <a:cs typeface="Didact Gothic"/>
              <a:sym typeface="Didact Gothic"/>
            </a:endParaRPr>
          </a:p>
          <a:p>
            <a:pPr indent="0" lvl="0" marL="457200" rtl="0" algn="l">
              <a:spcBef>
                <a:spcPts val="0"/>
              </a:spcBef>
              <a:spcAft>
                <a:spcPts val="0"/>
              </a:spcAft>
              <a:buNone/>
            </a:pPr>
            <a:r>
              <a:t/>
            </a:r>
            <a:endParaRPr b="0" sz="1400">
              <a:latin typeface="Didact Gothic"/>
              <a:ea typeface="Didact Gothic"/>
              <a:cs typeface="Didact Gothic"/>
              <a:sym typeface="Didact Gothic"/>
            </a:endParaRPr>
          </a:p>
          <a:p>
            <a:pPr indent="0" lvl="0" marL="457200" rtl="0" algn="l">
              <a:spcBef>
                <a:spcPts val="0"/>
              </a:spcBef>
              <a:spcAft>
                <a:spcPts val="0"/>
              </a:spcAft>
              <a:buNone/>
            </a:pPr>
            <a:r>
              <a:rPr lang="en" sz="1400">
                <a:latin typeface="Didact Gothic"/>
                <a:ea typeface="Didact Gothic"/>
                <a:cs typeface="Didact Gothic"/>
                <a:sym typeface="Didact Gothic"/>
              </a:rPr>
              <a:t>Design: </a:t>
            </a:r>
            <a:r>
              <a:rPr b="0" lang="en" sz="1400">
                <a:latin typeface="Didact Gothic"/>
                <a:ea typeface="Didact Gothic"/>
                <a:cs typeface="Didact Gothic"/>
                <a:sym typeface="Didact Gothic"/>
              </a:rPr>
              <a:t>To design a fully distributed protocol such that the agents achieves asymptotic min-consensus</a:t>
            </a:r>
            <a:endParaRPr b="0" sz="1400">
              <a:latin typeface="Didact Gothic"/>
              <a:ea typeface="Didact Gothic"/>
              <a:cs typeface="Didact Gothic"/>
              <a:sym typeface="Didact Gothic"/>
            </a:endParaRPr>
          </a:p>
          <a:p>
            <a:pPr indent="0" lvl="0" marL="457200" rtl="0" algn="l">
              <a:spcBef>
                <a:spcPts val="0"/>
              </a:spcBef>
              <a:spcAft>
                <a:spcPts val="0"/>
              </a:spcAft>
              <a:buNone/>
            </a:pPr>
            <a:r>
              <a:t/>
            </a:r>
            <a:endParaRPr b="0" sz="1400">
              <a:latin typeface="Didact Gothic"/>
              <a:ea typeface="Didact Gothic"/>
              <a:cs typeface="Didact Gothic"/>
              <a:sym typeface="Didact Gothic"/>
            </a:endParaRPr>
          </a:p>
          <a:p>
            <a:pPr indent="457200" lvl="0" marL="3200400" rtl="0" algn="l">
              <a:spcBef>
                <a:spcPts val="0"/>
              </a:spcBef>
              <a:spcAft>
                <a:spcPts val="0"/>
              </a:spcAft>
              <a:buNone/>
            </a:pPr>
            <a:r>
              <a:rPr b="0" lang="en" sz="1400">
                <a:latin typeface="Didact Gothic"/>
                <a:ea typeface="Didact Gothic"/>
                <a:cs typeface="Didact Gothic"/>
                <a:sym typeface="Didact Gothic"/>
              </a:rPr>
              <a:t> where,</a:t>
            </a:r>
            <a:endParaRPr b="0" sz="1400">
              <a:latin typeface="Didact Gothic"/>
              <a:ea typeface="Didact Gothic"/>
              <a:cs typeface="Didact Gothic"/>
              <a:sym typeface="Didact Gothic"/>
            </a:endParaRPr>
          </a:p>
          <a:p>
            <a:pPr indent="0" lvl="0" marL="457200" rtl="0" algn="l">
              <a:spcBef>
                <a:spcPts val="0"/>
              </a:spcBef>
              <a:spcAft>
                <a:spcPts val="0"/>
              </a:spcAft>
              <a:buNone/>
            </a:pPr>
            <a:r>
              <a:t/>
            </a:r>
            <a:endParaRPr b="0" sz="1400">
              <a:latin typeface="Didact Gothic"/>
              <a:ea typeface="Didact Gothic"/>
              <a:cs typeface="Didact Gothic"/>
              <a:sym typeface="Didact Gothic"/>
            </a:endParaRPr>
          </a:p>
          <a:p>
            <a:pPr indent="0" lvl="0" marL="457200" rtl="0" algn="l">
              <a:spcBef>
                <a:spcPts val="0"/>
              </a:spcBef>
              <a:spcAft>
                <a:spcPts val="0"/>
              </a:spcAft>
              <a:buNone/>
            </a:pPr>
            <a:r>
              <a:rPr b="0" lang="en" sz="1400">
                <a:latin typeface="Didact Gothic"/>
                <a:ea typeface="Didact Gothic"/>
                <a:cs typeface="Didact Gothic"/>
                <a:sym typeface="Didact Gothic"/>
              </a:rPr>
              <a:t> </a:t>
            </a:r>
            <a:endParaRPr b="0" sz="1400">
              <a:latin typeface="Didact Gothic"/>
              <a:ea typeface="Didact Gothic"/>
              <a:cs typeface="Didact Gothic"/>
              <a:sym typeface="Didact Gothic"/>
            </a:endParaRPr>
          </a:p>
          <a:p>
            <a:pPr indent="0" lvl="0" marL="0" rtl="0" algn="l">
              <a:spcBef>
                <a:spcPts val="0"/>
              </a:spcBef>
              <a:spcAft>
                <a:spcPts val="0"/>
              </a:spcAft>
              <a:buNone/>
            </a:pPr>
            <a:r>
              <a:rPr lang="en"/>
              <a:t>				</a:t>
            </a:r>
            <a:endParaRPr/>
          </a:p>
        </p:txBody>
      </p:sp>
      <p:sp>
        <p:nvSpPr>
          <p:cNvPr id="375" name="Google Shape;375;p35"/>
          <p:cNvSpPr txBox="1"/>
          <p:nvPr>
            <p:ph idx="6"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Problem Formulation</a:t>
            </a:r>
            <a:endParaRPr/>
          </a:p>
        </p:txBody>
      </p:sp>
      <p:pic>
        <p:nvPicPr>
          <p:cNvPr id="376" name="Google Shape;376;p35"/>
          <p:cNvPicPr preferRelativeResize="0"/>
          <p:nvPr/>
        </p:nvPicPr>
        <p:blipFill>
          <a:blip r:embed="rId4">
            <a:alphaModFix/>
          </a:blip>
          <a:stretch>
            <a:fillRect/>
          </a:stretch>
        </p:blipFill>
        <p:spPr>
          <a:xfrm>
            <a:off x="3159725" y="2448925"/>
            <a:ext cx="2411700" cy="333250"/>
          </a:xfrm>
          <a:prstGeom prst="rect">
            <a:avLst/>
          </a:prstGeom>
          <a:noFill/>
          <a:ln>
            <a:noFill/>
          </a:ln>
        </p:spPr>
      </p:pic>
      <p:pic>
        <p:nvPicPr>
          <p:cNvPr id="377" name="Google Shape;377;p35"/>
          <p:cNvPicPr preferRelativeResize="0"/>
          <p:nvPr/>
        </p:nvPicPr>
        <p:blipFill>
          <a:blip r:embed="rId5">
            <a:alphaModFix/>
          </a:blip>
          <a:stretch>
            <a:fillRect/>
          </a:stretch>
        </p:blipFill>
        <p:spPr>
          <a:xfrm>
            <a:off x="2146072" y="3631047"/>
            <a:ext cx="2489025" cy="409075"/>
          </a:xfrm>
          <a:prstGeom prst="rect">
            <a:avLst/>
          </a:prstGeom>
          <a:noFill/>
          <a:ln>
            <a:noFill/>
          </a:ln>
        </p:spPr>
      </p:pic>
      <p:pic>
        <p:nvPicPr>
          <p:cNvPr id="378" name="Google Shape;378;p35"/>
          <p:cNvPicPr preferRelativeResize="0"/>
          <p:nvPr/>
        </p:nvPicPr>
        <p:blipFill>
          <a:blip r:embed="rId6">
            <a:alphaModFix/>
          </a:blip>
          <a:stretch>
            <a:fillRect/>
          </a:stretch>
        </p:blipFill>
        <p:spPr>
          <a:xfrm>
            <a:off x="5992675" y="3724075"/>
            <a:ext cx="1166592" cy="223025"/>
          </a:xfrm>
          <a:prstGeom prst="rect">
            <a:avLst/>
          </a:prstGeom>
          <a:noFill/>
          <a:ln>
            <a:noFill/>
          </a:ln>
        </p:spPr>
      </p:pic>
      <p:pic>
        <p:nvPicPr>
          <p:cNvPr id="379" name="Google Shape;379;p35"/>
          <p:cNvPicPr preferRelativeResize="0"/>
          <p:nvPr/>
        </p:nvPicPr>
        <p:blipFill rotWithShape="1">
          <a:blip r:embed="rId7">
            <a:alphaModFix/>
          </a:blip>
          <a:srcRect b="0" l="0" r="16212" t="0"/>
          <a:stretch/>
        </p:blipFill>
        <p:spPr>
          <a:xfrm>
            <a:off x="5397475" y="3724075"/>
            <a:ext cx="595200" cy="22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